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36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1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6F1F1-83DC-4F6F-A35E-B5F3471F3C60}" type="datetimeFigureOut">
              <a:rPr lang="el-GR" smtClean="0"/>
              <a:pPr/>
              <a:t>13/10/2010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16358-5275-48FB-B59D-0B4941651C9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"/>
          <p:cNvSpPr>
            <a:spLocks noChangeShapeType="1"/>
          </p:cNvSpPr>
          <p:nvPr/>
        </p:nvSpPr>
        <p:spPr bwMode="auto">
          <a:xfrm flipH="1">
            <a:off x="304800" y="2362200"/>
            <a:ext cx="8534400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5" name="Line 11"/>
          <p:cNvSpPr>
            <a:spLocks noChangeShapeType="1"/>
          </p:cNvSpPr>
          <p:nvPr/>
        </p:nvSpPr>
        <p:spPr bwMode="auto">
          <a:xfrm>
            <a:off x="4267200" y="2209800"/>
            <a:ext cx="0" cy="220980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539750" y="990600"/>
            <a:ext cx="0" cy="213360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7" name="Rectangle 49"/>
          <p:cNvSpPr>
            <a:spLocks noChangeArrowheads="1"/>
          </p:cNvSpPr>
          <p:nvPr/>
        </p:nvSpPr>
        <p:spPr bwMode="auto">
          <a:xfrm>
            <a:off x="0" y="5486400"/>
            <a:ext cx="9144000" cy="3048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1619250" y="5516563"/>
            <a:ext cx="65806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i="1" dirty="0" smtClean="0">
                <a:solidFill>
                  <a:srgbClr val="4D4D4D"/>
                </a:solidFill>
              </a:rPr>
              <a:t>Institute of Informatics</a:t>
            </a:r>
            <a:r>
              <a:rPr lang="el-GR" sz="1400" i="1" dirty="0" smtClean="0">
                <a:solidFill>
                  <a:srgbClr val="4D4D4D"/>
                </a:solidFill>
              </a:rPr>
              <a:t> </a:t>
            </a:r>
            <a:r>
              <a:rPr lang="el-GR" sz="1400" i="1" dirty="0">
                <a:solidFill>
                  <a:srgbClr val="4D4D4D"/>
                </a:solidFill>
              </a:rPr>
              <a:t>&amp; </a:t>
            </a:r>
            <a:r>
              <a:rPr lang="en-US" sz="1400" i="1" dirty="0" smtClean="0">
                <a:solidFill>
                  <a:srgbClr val="4D4D4D"/>
                </a:solidFill>
              </a:rPr>
              <a:t>Telecommunications</a:t>
            </a:r>
            <a:r>
              <a:rPr lang="el-GR" sz="1400" i="1" dirty="0" smtClean="0">
                <a:solidFill>
                  <a:srgbClr val="4D4D4D"/>
                </a:solidFill>
              </a:rPr>
              <a:t> </a:t>
            </a:r>
            <a:r>
              <a:rPr lang="el-GR" sz="1400" i="1" dirty="0">
                <a:solidFill>
                  <a:srgbClr val="4D4D4D"/>
                </a:solidFill>
              </a:rPr>
              <a:t>– </a:t>
            </a:r>
            <a:r>
              <a:rPr lang="en-US" sz="1400" i="1" dirty="0" smtClean="0">
                <a:solidFill>
                  <a:srgbClr val="4D4D4D"/>
                </a:solidFill>
              </a:rPr>
              <a:t>NCSR</a:t>
            </a:r>
            <a:r>
              <a:rPr lang="el-GR" sz="1400" i="1" dirty="0" smtClean="0">
                <a:solidFill>
                  <a:srgbClr val="4D4D4D"/>
                </a:solidFill>
              </a:rPr>
              <a:t> </a:t>
            </a:r>
            <a:r>
              <a:rPr lang="en-US" sz="1400" i="1" dirty="0" smtClean="0">
                <a:solidFill>
                  <a:srgbClr val="4D4D4D"/>
                </a:solidFill>
              </a:rPr>
              <a:t>“Demokritos”</a:t>
            </a:r>
            <a:endParaRPr lang="it-IT" sz="1400" i="1" dirty="0">
              <a:solidFill>
                <a:srgbClr val="4D4D4D"/>
              </a:solidFill>
            </a:endParaRPr>
          </a:p>
        </p:txBody>
      </p:sp>
      <p:pic>
        <p:nvPicPr>
          <p:cNvPr id="9" name="Picture 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5084763"/>
            <a:ext cx="1025525" cy="1023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90600"/>
            <a:ext cx="8078787" cy="1371600"/>
          </a:xfrm>
        </p:spPr>
        <p:txBody>
          <a:bodyPr anchor="t"/>
          <a:lstStyle>
            <a:lvl1pPr>
              <a:defRPr sz="2400"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2438400"/>
            <a:ext cx="4495800" cy="1566863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Rectangle 4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6248400"/>
            <a:ext cx="685800" cy="228600"/>
          </a:xfrm>
        </p:spPr>
        <p:txBody>
          <a:bodyPr/>
          <a:lstStyle>
            <a:lvl1pPr algn="r">
              <a:defRPr>
                <a:solidFill>
                  <a:srgbClr val="666666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13 Oct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TkRibbon: Windows Ribbons for Tk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76200"/>
            <a:ext cx="21526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76200"/>
            <a:ext cx="63055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13 Oct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TkRibbon: Windows Ribbons for Tk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lang="en-US" sz="1400" i="1" kern="120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13 Oct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TkRibbon: Windows Ribbons for Tk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114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14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13 Oct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TkRibbon: Windows Ribbons for Tk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13 Oct 2010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TkRibbon: Windows Ribbons for Tk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13 Oct 2010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TkRibbon: Windows Ribbons for Tk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13 Oct 2010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TkRibbon: Windows Ribbons for Tk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13 Oct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TkRibbon: Windows Ribbons for Tk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13 Oct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TkRibbon: Windows Ribbons for Tk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6" name="Rectangle 46"/>
          <p:cNvSpPr>
            <a:spLocks noChangeArrowheads="1"/>
          </p:cNvSpPr>
          <p:nvPr/>
        </p:nvSpPr>
        <p:spPr bwMode="auto">
          <a:xfrm>
            <a:off x="0" y="6296025"/>
            <a:ext cx="9144000" cy="3048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76200"/>
            <a:ext cx="81645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Fare </a:t>
            </a:r>
            <a:r>
              <a:rPr lang="en-US" dirty="0" err="1" smtClean="0"/>
              <a:t>clic</a:t>
            </a:r>
            <a:r>
              <a:rPr lang="en-US" dirty="0" smtClean="0"/>
              <a:t> per </a:t>
            </a:r>
            <a:r>
              <a:rPr lang="en-US" dirty="0" err="1" smtClean="0"/>
              <a:t>modificare</a:t>
            </a:r>
            <a:r>
              <a:rPr lang="en-US" dirty="0" smtClean="0"/>
              <a:t> lo stile del </a:t>
            </a:r>
            <a:r>
              <a:rPr lang="en-US" dirty="0" err="1" smtClean="0"/>
              <a:t>titolo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308725"/>
            <a:ext cx="132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1">
                <a:solidFill>
                  <a:srgbClr val="4D4D4D"/>
                </a:solidFill>
              </a:defRPr>
            </a:lvl1pPr>
          </a:lstStyle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775" y="6308725"/>
            <a:ext cx="6892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rgbClr val="4D4D4D"/>
                </a:solidFill>
              </a:defRPr>
            </a:lvl1pPr>
          </a:lstStyle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300788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US" sz="1400" i="1" kern="120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 flipH="1">
            <a:off x="76200" y="838200"/>
            <a:ext cx="8915400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pic>
        <p:nvPicPr>
          <p:cNvPr id="1034" name="Picture 5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438" y="80963"/>
            <a:ext cx="647700" cy="646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err="1" smtClean="0"/>
              <a:t>TkRibbon</a:t>
            </a:r>
            <a:r>
              <a:rPr lang="en-GB" b="1" dirty="0" smtClean="0"/>
              <a:t>: Windows Ribbons for Tk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2438400"/>
            <a:ext cx="4876800" cy="2438400"/>
          </a:xfrm>
        </p:spPr>
        <p:txBody>
          <a:bodyPr rIns="0"/>
          <a:lstStyle/>
          <a:p>
            <a:r>
              <a:rPr lang="en-US" sz="2000" b="1" dirty="0" smtClean="0"/>
              <a:t>Georgios Petasis</a:t>
            </a:r>
          </a:p>
          <a:p>
            <a:endParaRPr lang="en-US" sz="1200" dirty="0" smtClean="0"/>
          </a:p>
          <a:p>
            <a:r>
              <a:rPr lang="en-GB" sz="1400" dirty="0" smtClean="0"/>
              <a:t>Software and Knowledge Engineering Laboratory,</a:t>
            </a:r>
            <a:br>
              <a:rPr lang="en-GB" sz="1400" dirty="0" smtClean="0"/>
            </a:br>
            <a:r>
              <a:rPr lang="en-GB" sz="1400" dirty="0" smtClean="0"/>
              <a:t>Institute of Informatics and Telecommunications,</a:t>
            </a:r>
            <a:br>
              <a:rPr lang="en-GB" sz="1400" dirty="0" smtClean="0"/>
            </a:br>
            <a:r>
              <a:rPr lang="en-GB" sz="1400" dirty="0" smtClean="0"/>
              <a:t>National Centre for Scientific Research “Demokritos”,</a:t>
            </a:r>
            <a:br>
              <a:rPr lang="en-GB" sz="1400" dirty="0" smtClean="0"/>
            </a:br>
            <a:r>
              <a:rPr lang="en-GB" sz="1400" dirty="0" smtClean="0"/>
              <a:t>Athens, Greece</a:t>
            </a:r>
            <a:br>
              <a:rPr lang="en-GB" sz="1400" dirty="0" smtClean="0"/>
            </a:br>
            <a:r>
              <a:rPr lang="en-GB" sz="1400" dirty="0" smtClean="0"/>
              <a:t>petasis@iit.demokritos.gr</a:t>
            </a: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the XML into a DLL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Ribbons are contained in DLLs</a:t>
            </a:r>
          </a:p>
          <a:p>
            <a:pPr lvl="1"/>
            <a:r>
              <a:rPr lang="en-US" dirty="0" smtClean="0"/>
              <a:t>Thus, the XAML describing a Ribbon must be compiled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10</a:t>
            </a:fld>
            <a:endParaRPr lang="el-GR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/>
        </p:nvGraphicFramePr>
        <p:xfrm>
          <a:off x="381000" y="2590800"/>
          <a:ext cx="838200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uicc.exe  ribbon1.xml  ribbon1.bml  /header:ribbon1.h \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         </a:t>
                      </a:r>
                      <a:r>
                        <a:rPr lang="en-GB" sz="1600" baseline="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     /res:ribbon1.rc  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/name:RIBBON1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rc.exe  ribbon1.rc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link.exe  /NOENTRY  /DLL  /</a:t>
                      </a:r>
                      <a:r>
                        <a:rPr lang="en-GB" sz="1600" b="1" kern="120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MACHINE:X86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/OUT:ribbon1.dll \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                  ribbon1.res</a:t>
                      </a:r>
                      <a:endParaRPr lang="el-GR" sz="1600" b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R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6"/>
          <p:cNvGraphicFramePr>
            <a:graphicFrameLocks/>
          </p:cNvGraphicFramePr>
          <p:nvPr/>
        </p:nvGraphicFramePr>
        <p:xfrm>
          <a:off x="381000" y="40386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8000"/>
                          </a:solidFill>
                          <a:latin typeface="Consolas"/>
                          <a:ea typeface="Calibri"/>
                          <a:cs typeface="Times New Roman"/>
                        </a:rPr>
                        <a:t>// ****************************************************************************</a:t>
                      </a:r>
                      <a:endParaRPr lang="el-G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8000"/>
                          </a:solidFill>
                          <a:latin typeface="Consolas"/>
                          <a:ea typeface="Calibri"/>
                          <a:cs typeface="Times New Roman"/>
                        </a:rPr>
                        <a:t>// * This is an automatically generated header file for UI Element definition *</a:t>
                      </a:r>
                      <a:endParaRPr lang="el-G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8000"/>
                          </a:solidFill>
                          <a:latin typeface="Consolas"/>
                          <a:ea typeface="Calibri"/>
                          <a:cs typeface="Times New Roman"/>
                        </a:rPr>
                        <a:t>// * resource symbols and values. Please do not modify manually.              *</a:t>
                      </a:r>
                      <a:endParaRPr lang="el-G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8000"/>
                          </a:solidFill>
                          <a:latin typeface="Consolas"/>
                          <a:ea typeface="Calibri"/>
                          <a:cs typeface="Times New Roman"/>
                        </a:rPr>
                        <a:t>// ****************************************************************************</a:t>
                      </a:r>
                      <a:endParaRPr lang="el-G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FF"/>
                          </a:solidFill>
                          <a:latin typeface="Consolas"/>
                          <a:ea typeface="Calibri"/>
                          <a:cs typeface="Times New Roman"/>
                        </a:rPr>
                        <a:t>#</a:t>
                      </a:r>
                      <a:r>
                        <a:rPr lang="en-US" sz="1200" dirty="0" err="1">
                          <a:solidFill>
                            <a:srgbClr val="0000FF"/>
                          </a:solidFill>
                          <a:latin typeface="Consolas"/>
                          <a:ea typeface="Calibri"/>
                          <a:cs typeface="Times New Roman"/>
                        </a:rPr>
                        <a:t>pragma</a:t>
                      </a:r>
                      <a:r>
                        <a:rPr lang="en-US" sz="1200" dirty="0">
                          <a:latin typeface="Consolas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00FF"/>
                          </a:solidFill>
                          <a:latin typeface="Consolas"/>
                          <a:ea typeface="Calibri"/>
                          <a:cs typeface="Times New Roman"/>
                        </a:rPr>
                        <a:t>once</a:t>
                      </a:r>
                      <a:endParaRPr lang="el-G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FF"/>
                          </a:solidFill>
                          <a:latin typeface="Consolas"/>
                          <a:ea typeface="Calibri"/>
                          <a:cs typeface="Times New Roman"/>
                        </a:rPr>
                        <a:t>#define</a:t>
                      </a:r>
                      <a:r>
                        <a:rPr lang="en-US" sz="1200" dirty="0">
                          <a:latin typeface="Consolas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Consolas"/>
                          <a:ea typeface="Calibri"/>
                          <a:cs typeface="Times New Roman"/>
                        </a:rPr>
                        <a:t>cmdExit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Consolas"/>
                          <a:ea typeface="Calibri"/>
                          <a:cs typeface="Times New Roman"/>
                        </a:rPr>
                        <a:t> 2 </a:t>
                      </a:r>
                      <a:endParaRPr lang="el-GR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FF"/>
                          </a:solidFill>
                          <a:latin typeface="Consolas"/>
                          <a:ea typeface="Calibri"/>
                          <a:cs typeface="Times New Roman"/>
                        </a:rPr>
                        <a:t>#define</a:t>
                      </a:r>
                      <a:r>
                        <a:rPr lang="en-US" sz="1200" dirty="0">
                          <a:latin typeface="Consolas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Consolas"/>
                          <a:ea typeface="Calibri"/>
                          <a:cs typeface="Times New Roman"/>
                        </a:rPr>
                        <a:t>cmdExit_LabelTitle_RESID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Consolas"/>
                          <a:ea typeface="Calibri"/>
                          <a:cs typeface="Times New Roman"/>
                        </a:rPr>
                        <a:t> 60001</a:t>
                      </a:r>
                      <a:endParaRPr lang="el-GR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FF"/>
                          </a:solidFill>
                          <a:latin typeface="Consolas"/>
                          <a:ea typeface="Calibri"/>
                          <a:cs typeface="Times New Roman"/>
                        </a:rPr>
                        <a:t>#define</a:t>
                      </a:r>
                      <a:r>
                        <a:rPr lang="en-US" sz="1200" dirty="0">
                          <a:latin typeface="Consolas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Consolas"/>
                          <a:ea typeface="Calibri"/>
                          <a:cs typeface="Times New Roman"/>
                        </a:rPr>
                        <a:t>cmdExit_TooltipTitle_RESID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Consolas"/>
                          <a:ea typeface="Calibri"/>
                          <a:cs typeface="Times New Roman"/>
                        </a:rPr>
                        <a:t> 60002</a:t>
                      </a:r>
                      <a:endParaRPr lang="el-GR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FF"/>
                          </a:solidFill>
                          <a:latin typeface="Consolas"/>
                          <a:ea typeface="Calibri"/>
                          <a:cs typeface="Times New Roman"/>
                        </a:rPr>
                        <a:t>#define</a:t>
                      </a:r>
                      <a:r>
                        <a:rPr lang="en-US" sz="1200" dirty="0">
                          <a:latin typeface="Consolas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Consolas"/>
                          <a:ea typeface="Calibri"/>
                          <a:cs typeface="Times New Roman"/>
                        </a:rPr>
                        <a:t>cmdExit_TooltipDescription_RESID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Consolas"/>
                          <a:ea typeface="Calibri"/>
                          <a:cs typeface="Times New Roman"/>
                        </a:rPr>
                        <a:t> 60003</a:t>
                      </a:r>
                      <a:endParaRPr lang="el-GR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FF"/>
                          </a:solidFill>
                          <a:latin typeface="Consolas"/>
                          <a:ea typeface="Calibri"/>
                          <a:cs typeface="Times New Roman"/>
                        </a:rPr>
                        <a:t>#define</a:t>
                      </a:r>
                      <a:r>
                        <a:rPr lang="en-US" sz="1200" dirty="0">
                          <a:latin typeface="Consolas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Consolas"/>
                          <a:ea typeface="Calibri"/>
                          <a:cs typeface="Times New Roman"/>
                        </a:rPr>
                        <a:t>InternalCmd2_LabelTitle_RESID 60004</a:t>
                      </a:r>
                      <a:endParaRPr lang="el-GR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FF"/>
                          </a:solidFill>
                          <a:latin typeface="Consolas"/>
                          <a:ea typeface="Calibri"/>
                          <a:cs typeface="Times New Roman"/>
                        </a:rPr>
                        <a:t>#define</a:t>
                      </a:r>
                      <a:r>
                        <a:rPr lang="en-US" sz="1200" dirty="0">
                          <a:latin typeface="Consolas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Consolas"/>
                          <a:ea typeface="Calibri"/>
                          <a:cs typeface="Times New Roman"/>
                        </a:rPr>
                        <a:t>InternalCmd4_LabelTitle_RESID 60005</a:t>
                      </a:r>
                      <a:endParaRPr lang="el-GR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FF"/>
                          </a:solidFill>
                          <a:latin typeface="Consolas"/>
                          <a:ea typeface="Calibri"/>
                          <a:cs typeface="Times New Roman"/>
                        </a:rPr>
                        <a:t>#define</a:t>
                      </a:r>
                      <a:r>
                        <a:rPr lang="en-US" sz="1200" dirty="0">
                          <a:latin typeface="Consolas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Consolas"/>
                          <a:ea typeface="Calibri"/>
                          <a:cs typeface="Times New Roman"/>
                        </a:rPr>
                        <a:t>InternalCmd6_LabelTitle_RESID 60006</a:t>
                      </a:r>
                      <a:endParaRPr lang="el-GR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the widget (1)</a:t>
            </a:r>
            <a:endParaRPr lang="el-G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28600" y="1356360"/>
          <a:ext cx="8686800" cy="4663440"/>
        </p:xfrm>
        <a:graphic>
          <a:graphicData uri="http://schemas.openxmlformats.org/drawingml/2006/table">
            <a:tbl>
              <a:tblPr/>
              <a:tblGrid>
                <a:gridCol w="868680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package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require Tk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package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require </a:t>
                      </a:r>
                      <a:r>
                        <a:rPr lang="en-US" sz="1700" b="0" dirty="0" err="1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tkribbon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set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 err="1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ScriptDir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[</a:t>
                      </a:r>
                      <a:r>
                        <a:rPr lang="en-US" sz="1700" b="0" dirty="0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file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 err="1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dirname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[</a:t>
                      </a:r>
                      <a:r>
                        <a:rPr lang="en-US" sz="1700" b="0" dirty="0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file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normalize [</a:t>
                      </a:r>
                      <a:r>
                        <a:rPr lang="en-US" sz="1700" b="0" dirty="0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info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script]]]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## The resources DLL containing the Ribbon...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set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 err="1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RibbonDLL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$</a:t>
                      </a:r>
                      <a:r>
                        <a:rPr lang="en-US" sz="1700" b="0" dirty="0" err="1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ScriptDir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/ribbon1.dll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## Create a Ribbon widget: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set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toolbar [</a:t>
                      </a:r>
                      <a:r>
                        <a:rPr lang="en-US" sz="1700" b="0" dirty="0" err="1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tkribbon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::ribbon .ribbon -command \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                     </a:t>
                      </a:r>
                      <a:r>
                        <a:rPr lang="en-US" sz="1700" b="0" dirty="0" err="1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onRibbonUpdatePropertyDispatch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]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## Load the resources DLL: must be executed at least </a:t>
                      </a:r>
                      <a:r>
                        <a:rPr lang="en-US" sz="1700" b="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once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## </a:t>
                      </a:r>
                      <a:r>
                        <a:rPr lang="en-US" sz="1700" b="0" dirty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for each DLL...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$toolbar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 err="1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load_resources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[</a:t>
                      </a:r>
                      <a:r>
                        <a:rPr lang="en-US" sz="1700" b="0" dirty="0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file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 err="1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nativename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$</a:t>
                      </a:r>
                      <a:r>
                        <a:rPr lang="en-US" sz="1700" b="0" dirty="0" err="1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RibbonDLL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]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## Load the Ribbon UI from the DLL...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$toolbar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 err="1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load_ui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[</a:t>
                      </a:r>
                      <a:r>
                        <a:rPr lang="en-US" sz="1700" b="0" dirty="0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file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tail </a:t>
                      </a:r>
                      <a:r>
                        <a:rPr lang="en-US" sz="1700" b="0" dirty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$</a:t>
                      </a:r>
                      <a:r>
                        <a:rPr lang="en-US" sz="1700" b="0" dirty="0" err="1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RibbonDLL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] RIBBON1_RIBBON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## Pack the widget at </a:t>
                      </a:r>
                      <a:r>
                        <a:rPr lang="en-US" sz="1700" b="0" dirty="0" err="1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Toplevel</a:t>
                      </a:r>
                      <a:r>
                        <a:rPr lang="en-US" sz="1700" b="0" dirty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top: ensure expanding is false!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pack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$toolbar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-</a:t>
                      </a:r>
                      <a:r>
                        <a:rPr lang="en-US" sz="1700" b="0" dirty="0">
                          <a:solidFill>
                            <a:srgbClr val="6A5ACD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side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top -</a:t>
                      </a:r>
                      <a:r>
                        <a:rPr lang="en-US" sz="1700" b="0" dirty="0">
                          <a:solidFill>
                            <a:srgbClr val="6A5ACD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fill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x -</a:t>
                      </a:r>
                      <a:r>
                        <a:rPr lang="en-US" sz="1700" b="0" dirty="0">
                          <a:solidFill>
                            <a:srgbClr val="6A5ACD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expand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false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## Important: The Ribbon will not be drawn</a:t>
                      </a:r>
                      <a:r>
                        <a:rPr lang="en-US" sz="1700" b="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## </a:t>
                      </a:r>
                      <a:r>
                        <a:rPr lang="en-US" sz="1700" b="0" dirty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unless the window </a:t>
                      </a:r>
                      <a:r>
                        <a:rPr lang="en-US" sz="1700" b="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is large </a:t>
                      </a:r>
                      <a:r>
                        <a:rPr lang="en-US" sz="1700" b="0" dirty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enough!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wm geometry . </a:t>
                      </a:r>
                      <a:r>
                        <a:rPr lang="en-US" sz="1700" b="0" dirty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300x250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;</a:t>
                      </a:r>
                      <a:r>
                        <a:rPr lang="en-US" sz="1700" b="0" dirty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# The minimum size for showing the Ribbon</a:t>
                      </a:r>
                      <a:r>
                        <a:rPr lang="en-US" sz="1700" b="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!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11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the widget (2)</a:t>
            </a:r>
            <a:endParaRPr lang="el-G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28600" y="1935480"/>
          <a:ext cx="8686800" cy="3627120"/>
        </p:xfrm>
        <a:graphic>
          <a:graphicData uri="http://schemas.openxmlformats.org/drawingml/2006/table">
            <a:tbl>
              <a:tblPr/>
              <a:tblGrid>
                <a:gridCol w="868680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## </a:t>
                      </a:r>
                      <a:r>
                        <a:rPr lang="en-US" sz="1700" b="0" dirty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Events: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 err="1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foreach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event {Execute Preview </a:t>
                      </a:r>
                      <a:r>
                        <a:rPr lang="en-US" sz="1700" b="0" dirty="0" err="1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CancelPreview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 err="1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CreateUICommand</a:t>
                      </a:r>
                      <a:endParaRPr lang="en-US" sz="1700" b="0" dirty="0" smtClean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             </a:t>
                      </a:r>
                      <a:r>
                        <a:rPr lang="en-US" sz="1700" b="0" dirty="0" err="1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ViewChanged</a:t>
                      </a:r>
                      <a:r>
                        <a:rPr lang="en-US" sz="1700" b="0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 err="1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DestroyUICommand</a:t>
                      </a:r>
                      <a:r>
                        <a:rPr lang="en-US" sz="1700" b="0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 err="1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UpdateProperty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} {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</a:t>
                      </a:r>
                      <a:r>
                        <a:rPr lang="en-US" sz="1700" b="0" dirty="0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bind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$toolbar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&lt;&lt;</a:t>
                      </a:r>
                      <a:r>
                        <a:rPr lang="en-US" sz="1700" b="0" dirty="0" err="1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on</a:t>
                      </a:r>
                      <a:r>
                        <a:rPr lang="en-US" sz="1700" b="0" dirty="0" err="1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$event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&gt;&gt; </a:t>
                      </a:r>
                      <a:r>
                        <a:rPr lang="en-US" sz="1700" b="0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\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     [</a:t>
                      </a:r>
                      <a:r>
                        <a:rPr lang="en-US" sz="1700" b="0" dirty="0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list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 err="1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onRibbonEventDispatch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$event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%d]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}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proc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 err="1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onRibbonUpdatePropertyDispatch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{</a:t>
                      </a:r>
                      <a:r>
                        <a:rPr lang="en-US" sz="1700" b="0" dirty="0" err="1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args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} {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</a:t>
                      </a:r>
                      <a:r>
                        <a:rPr lang="en-US" sz="1700" b="0" dirty="0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puts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"</a:t>
                      </a:r>
                      <a:r>
                        <a:rPr lang="en-US" sz="1700" b="0" dirty="0" err="1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onRibbonUpdatePropertyDispatch</a:t>
                      </a:r>
                      <a:r>
                        <a:rPr lang="en-US" sz="1700" b="0" dirty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: </a:t>
                      </a:r>
                      <a:r>
                        <a:rPr lang="en-US" sz="1700" b="0" dirty="0" err="1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args</a:t>
                      </a:r>
                      <a:r>
                        <a:rPr lang="en-US" sz="1700" b="0" dirty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: $</a:t>
                      </a:r>
                      <a:r>
                        <a:rPr lang="en-US" sz="1700" b="0" dirty="0" err="1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args</a:t>
                      </a:r>
                      <a:r>
                        <a:rPr lang="en-US" sz="1700" b="0" dirty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"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};</a:t>
                      </a:r>
                      <a:r>
                        <a:rPr lang="en-US" sz="1700" b="0" dirty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# </a:t>
                      </a:r>
                      <a:r>
                        <a:rPr lang="en-US" sz="1700" b="0" dirty="0" err="1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onRibbonUpdatePropertyDispatch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700" b="0" dirty="0" smtClean="0">
                        <a:solidFill>
                          <a:srgbClr val="804040"/>
                        </a:solidFill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proc</a:t>
                      </a:r>
                      <a:r>
                        <a:rPr lang="en-US" sz="1700" b="0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 err="1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onRibbonEventDispatch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{event </a:t>
                      </a:r>
                      <a:r>
                        <a:rPr lang="en-US" sz="1700" b="0" dirty="0" err="1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args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} {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</a:t>
                      </a:r>
                      <a:r>
                        <a:rPr lang="en-US" sz="1700" b="0" dirty="0">
                          <a:solidFill>
                            <a:srgbClr val="80404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puts</a:t>
                      </a: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700" b="0" dirty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"</a:t>
                      </a:r>
                      <a:r>
                        <a:rPr lang="en-US" sz="1700" b="0" dirty="0" err="1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onRibbonEventDispatch</a:t>
                      </a:r>
                      <a:r>
                        <a:rPr lang="en-US" sz="1700" b="0" dirty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: event: $event, </a:t>
                      </a:r>
                      <a:r>
                        <a:rPr lang="en-US" sz="1700" b="0" dirty="0" err="1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args</a:t>
                      </a:r>
                      <a:r>
                        <a:rPr lang="en-US" sz="1700" b="0" dirty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: $</a:t>
                      </a:r>
                      <a:r>
                        <a:rPr lang="en-US" sz="1700" b="0" dirty="0" err="1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args</a:t>
                      </a:r>
                      <a:r>
                        <a:rPr lang="en-US" sz="1700" b="0" dirty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"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b="0" dirty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};</a:t>
                      </a:r>
                      <a:r>
                        <a:rPr lang="en-US" sz="1700" b="0" dirty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# </a:t>
                      </a:r>
                      <a:r>
                        <a:rPr lang="en-US" sz="1700" b="0" dirty="0" err="1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onRibbonEventDispatch</a:t>
                      </a:r>
                      <a:endParaRPr lang="el-GR" sz="1700" b="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12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result: A Ribbon inside Tk</a:t>
            </a:r>
            <a:endParaRPr lang="el-GR" dirty="0"/>
          </a:p>
        </p:txBody>
      </p:sp>
      <p:pic>
        <p:nvPicPr>
          <p:cNvPr id="7" name="Content Placeholder 6" descr="SS-2010092719515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8293" y="1447800"/>
            <a:ext cx="6427415" cy="463170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13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Interacting with a Ribbon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means of interaction: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Through the widget callback</a:t>
            </a:r>
          </a:p>
          <a:p>
            <a:pPr lvl="2"/>
            <a:r>
              <a:rPr lang="en-US" dirty="0" smtClean="0"/>
              <a:t>When the Ribbon requests property values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Through virtual events</a:t>
            </a:r>
          </a:p>
          <a:p>
            <a:pPr lvl="2"/>
            <a:r>
              <a:rPr lang="en-US" dirty="0" smtClean="0"/>
              <a:t>When an event occurred in the Ribbon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Through widget subcommands invocation</a:t>
            </a:r>
          </a:p>
          <a:p>
            <a:pPr lvl="2"/>
            <a:r>
              <a:rPr lang="en-US" dirty="0" smtClean="0"/>
              <a:t>When the application performs a request to the Ribbon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14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widget callback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callback is invoked when a property value is needed, because:</a:t>
            </a:r>
          </a:p>
          <a:p>
            <a:pPr lvl="1"/>
            <a:r>
              <a:rPr lang="en-US" dirty="0" smtClean="0"/>
              <a:t>A property is not defined in the XML</a:t>
            </a:r>
          </a:p>
          <a:p>
            <a:pPr lvl="1"/>
            <a:r>
              <a:rPr lang="en-US" dirty="0" smtClean="0"/>
              <a:t>A property has been invalidated</a:t>
            </a:r>
          </a:p>
          <a:p>
            <a:r>
              <a:rPr lang="en-US" dirty="0" smtClean="0"/>
              <a:t>Three parameters (at most):</a:t>
            </a:r>
          </a:p>
          <a:p>
            <a:pPr lvl="1"/>
            <a:r>
              <a:rPr lang="en-US" dirty="0" smtClean="0"/>
              <a:t>The command id</a:t>
            </a:r>
          </a:p>
          <a:p>
            <a:pPr lvl="2"/>
            <a:r>
              <a:rPr lang="en-US" dirty="0" smtClean="0"/>
              <a:t>An integer</a:t>
            </a:r>
          </a:p>
          <a:p>
            <a:pPr lvl="1"/>
            <a:r>
              <a:rPr lang="en-US" dirty="0" smtClean="0"/>
              <a:t>The property type</a:t>
            </a:r>
          </a:p>
          <a:p>
            <a:pPr lvl="2"/>
            <a:r>
              <a:rPr lang="en-US" dirty="0" smtClean="0"/>
              <a:t>One from: </a:t>
            </a:r>
            <a:r>
              <a:rPr lang="en-GB" sz="1400" dirty="0" err="1" smtClean="0"/>
              <a:t>UI_PKEY_Enabled</a:t>
            </a:r>
            <a:r>
              <a:rPr lang="en-GB" sz="1400" dirty="0" smtClean="0"/>
              <a:t>, </a:t>
            </a:r>
            <a:r>
              <a:rPr lang="en-GB" sz="1400" dirty="0" err="1" smtClean="0"/>
              <a:t>UI_PKEY_RepresentativeString</a:t>
            </a:r>
            <a:r>
              <a:rPr lang="en-GB" sz="1400" dirty="0" smtClean="0"/>
              <a:t>, </a:t>
            </a:r>
            <a:r>
              <a:rPr lang="en-GB" sz="1400" dirty="0" err="1" smtClean="0"/>
              <a:t>UI_PKEY_ItemsSource</a:t>
            </a:r>
            <a:r>
              <a:rPr lang="en-GB" sz="1400" dirty="0" smtClean="0"/>
              <a:t>, </a:t>
            </a:r>
            <a:r>
              <a:rPr lang="en-GB" sz="1400" dirty="0" err="1" smtClean="0"/>
              <a:t>UI_PKEY_Categories</a:t>
            </a:r>
            <a:r>
              <a:rPr lang="en-GB" sz="1400" dirty="0" smtClean="0"/>
              <a:t>, </a:t>
            </a:r>
            <a:r>
              <a:rPr lang="en-GB" sz="1400" dirty="0" err="1" smtClean="0"/>
              <a:t>UI_PKEY_SelectedItem</a:t>
            </a:r>
            <a:r>
              <a:rPr lang="en-GB" sz="1400" dirty="0" smtClean="0"/>
              <a:t>, </a:t>
            </a:r>
            <a:r>
              <a:rPr lang="en-GB" sz="1400" dirty="0" err="1" smtClean="0"/>
              <a:t>UI_PKEY_BooleanValue</a:t>
            </a:r>
            <a:endParaRPr lang="en-GB" sz="1400" dirty="0" smtClean="0"/>
          </a:p>
          <a:p>
            <a:pPr lvl="1"/>
            <a:r>
              <a:rPr lang="en-GB" dirty="0" smtClean="0"/>
              <a:t>The current value (if available)</a:t>
            </a:r>
            <a:endParaRPr lang="el-G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15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widget callback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callback is expected to return a value</a:t>
            </a:r>
          </a:p>
          <a:p>
            <a:pPr lvl="1"/>
            <a:r>
              <a:rPr lang="en-US" dirty="0" smtClean="0"/>
              <a:t>According to the property type</a:t>
            </a:r>
          </a:p>
          <a:p>
            <a:pPr lvl="1"/>
            <a:r>
              <a:rPr lang="en-US" dirty="0" smtClean="0"/>
              <a:t>The most complex types relate to galleries</a:t>
            </a:r>
          </a:p>
          <a:p>
            <a:r>
              <a:rPr lang="en-GB" dirty="0" err="1" smtClean="0"/>
              <a:t>UI_PKEY_Categories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UI_PKEY_ItemsSource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Combo boxes are also galleries!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16</a:t>
            </a:fld>
            <a:endParaRPr lang="el-GR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/>
        </p:nvGraphicFramePr>
        <p:xfrm>
          <a:off x="381000" y="3230880"/>
          <a:ext cx="8382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0"/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alibri"/>
                          <a:ea typeface="Calibri"/>
                          <a:cs typeface="Calibri"/>
                        </a:rPr>
                        <a:t>list</a:t>
                      </a: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alibri"/>
                          <a:ea typeface="Calibri"/>
                          <a:cs typeface="Calibri"/>
                        </a:rPr>
                        <a:t>list</a:t>
                      </a: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categoryName1 ... </a:t>
                      </a:r>
                      <a:r>
                        <a:rPr lang="en-GB" sz="16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categoryNameN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]  {} ]</a:t>
                      </a:r>
                      <a:endParaRPr lang="el-GR" sz="16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alibri"/>
                          <a:ea typeface="Calibri"/>
                          <a:cs typeface="Calibri"/>
                        </a:rPr>
                        <a:t>list</a:t>
                      </a: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alibri"/>
                          <a:ea typeface="Calibri"/>
                          <a:cs typeface="Calibri"/>
                        </a:rPr>
                        <a:t>list</a:t>
                      </a: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categoryName1 ... </a:t>
                      </a:r>
                      <a:r>
                        <a:rPr lang="en-GB" sz="16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categoryNameN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]  [</a:t>
                      </a: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alibri"/>
                          <a:ea typeface="Calibri"/>
                          <a:cs typeface="Calibri"/>
                        </a:rPr>
                        <a:t>list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GB" sz="16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imageResourceId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] ]</a:t>
                      </a:r>
                      <a:endParaRPr lang="el-GR" sz="16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alibri"/>
                          <a:ea typeface="Calibri"/>
                          <a:cs typeface="Calibri"/>
                        </a:rPr>
                        <a:t>list</a:t>
                      </a: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alibri"/>
                          <a:ea typeface="Calibri"/>
                          <a:cs typeface="Calibri"/>
                        </a:rPr>
                        <a:t>list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categoryName1 ... </a:t>
                      </a:r>
                      <a:r>
                        <a:rPr lang="en-GB" sz="16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categoryNameN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]  [</a:t>
                      </a:r>
                      <a:r>
                        <a:rPr lang="en-US" sz="1600" b="1" dirty="0">
                          <a:solidFill>
                            <a:srgbClr val="804040"/>
                          </a:solidFill>
                          <a:latin typeface="Calibri"/>
                          <a:ea typeface="Calibri"/>
                          <a:cs typeface="Calibri"/>
                        </a:rPr>
                        <a:t>list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imageResourceId1 ... </a:t>
                      </a:r>
                      <a:r>
                        <a:rPr lang="en-GB" sz="16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imageResourceIdN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]]</a:t>
                      </a:r>
                      <a:endParaRPr lang="el-GR" sz="16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6"/>
          <p:cNvGraphicFramePr>
            <a:graphicFrameLocks/>
          </p:cNvGraphicFramePr>
          <p:nvPr/>
        </p:nvGraphicFramePr>
        <p:xfrm>
          <a:off x="381000" y="5135880"/>
          <a:ext cx="838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0"/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en-US" sz="2400" b="1" dirty="0">
                          <a:solidFill>
                            <a:srgbClr val="804040"/>
                          </a:solidFill>
                          <a:latin typeface="Calibri"/>
                          <a:ea typeface="Calibri"/>
                          <a:cs typeface="Calibri"/>
                        </a:rPr>
                        <a:t>list</a:t>
                      </a:r>
                      <a:r>
                        <a:rPr lang="en-GB" sz="24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en-US" sz="2400" b="1" dirty="0">
                          <a:solidFill>
                            <a:srgbClr val="804040"/>
                          </a:solidFill>
                          <a:latin typeface="Calibri"/>
                          <a:ea typeface="Calibri"/>
                          <a:cs typeface="Calibri"/>
                        </a:rPr>
                        <a:t>list</a:t>
                      </a:r>
                      <a:r>
                        <a:rPr lang="en-GB" sz="2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item1 ... </a:t>
                      </a:r>
                      <a:r>
                        <a:rPr lang="en-GB" sz="24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itemN</a:t>
                      </a:r>
                      <a:r>
                        <a:rPr lang="en-GB" sz="2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images-list  categories-list</a:t>
                      </a:r>
                      <a:r>
                        <a:rPr lang="en-GB" sz="2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]</a:t>
                      </a:r>
                      <a:endParaRPr lang="el-GR" sz="24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events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&lt;&lt;</a:t>
            </a:r>
            <a:r>
              <a:rPr lang="en-GB" dirty="0" err="1" smtClean="0"/>
              <a:t>onExecute</a:t>
            </a:r>
            <a:r>
              <a:rPr lang="en-GB" dirty="0" smtClean="0"/>
              <a:t>&gt;&gt;</a:t>
            </a:r>
          </a:p>
          <a:p>
            <a:pPr lvl="1"/>
            <a:r>
              <a:rPr lang="en-GB" dirty="0" smtClean="0"/>
              <a:t>Delivered when the user has executed a control</a:t>
            </a:r>
          </a:p>
          <a:p>
            <a:pPr lvl="1"/>
            <a:r>
              <a:rPr lang="en-GB" dirty="0" smtClean="0"/>
              <a:t>“%d” contains the command id</a:t>
            </a:r>
          </a:p>
          <a:p>
            <a:pPr lvl="0"/>
            <a:r>
              <a:rPr lang="en-GB" dirty="0" smtClean="0"/>
              <a:t>&lt;&lt;</a:t>
            </a:r>
            <a:r>
              <a:rPr lang="en-GB" dirty="0" err="1" smtClean="0"/>
              <a:t>onPreview</a:t>
            </a:r>
            <a:r>
              <a:rPr lang="en-GB" dirty="0" smtClean="0"/>
              <a:t>&gt;&gt;</a:t>
            </a:r>
          </a:p>
          <a:p>
            <a:pPr lvl="1"/>
            <a:r>
              <a:rPr lang="en-GB" dirty="0" smtClean="0"/>
              <a:t>Delivered when mouse hovers over a command</a:t>
            </a:r>
            <a:endParaRPr lang="el-GR" dirty="0" smtClean="0"/>
          </a:p>
          <a:p>
            <a:pPr lvl="0"/>
            <a:r>
              <a:rPr lang="en-GB" dirty="0" smtClean="0"/>
              <a:t>&lt;&lt;</a:t>
            </a:r>
            <a:r>
              <a:rPr lang="en-GB" dirty="0" err="1" smtClean="0"/>
              <a:t>onCancelPreview</a:t>
            </a:r>
            <a:r>
              <a:rPr lang="en-GB" dirty="0" smtClean="0"/>
              <a:t>&gt;&gt;</a:t>
            </a:r>
          </a:p>
          <a:p>
            <a:pPr lvl="1"/>
            <a:r>
              <a:rPr lang="en-GB" dirty="0" smtClean="0"/>
              <a:t>Cancels an &lt;&lt;</a:t>
            </a:r>
            <a:r>
              <a:rPr lang="en-GB" dirty="0" err="1" smtClean="0"/>
              <a:t>onPreview</a:t>
            </a:r>
            <a:r>
              <a:rPr lang="en-GB" dirty="0" smtClean="0"/>
              <a:t>&gt;&gt;</a:t>
            </a:r>
          </a:p>
          <a:p>
            <a:pPr lvl="1"/>
            <a:endParaRPr lang="en-GB" dirty="0" smtClean="0"/>
          </a:p>
          <a:p>
            <a:r>
              <a:rPr lang="en-GB" sz="2000" dirty="0" smtClean="0"/>
              <a:t>&lt;&lt;</a:t>
            </a:r>
            <a:r>
              <a:rPr lang="en-GB" sz="2000" dirty="0" err="1" smtClean="0"/>
              <a:t>onCreateUICommand</a:t>
            </a:r>
            <a:r>
              <a:rPr lang="en-GB" sz="2000" dirty="0" smtClean="0"/>
              <a:t>&gt;&gt;, &lt;&lt;</a:t>
            </a:r>
            <a:r>
              <a:rPr lang="en-GB" sz="2000" dirty="0" err="1" smtClean="0"/>
              <a:t>onViewChanged</a:t>
            </a:r>
            <a:r>
              <a:rPr lang="en-GB" sz="2000" dirty="0" smtClean="0"/>
              <a:t>&gt;&gt;, &lt;&lt;</a:t>
            </a:r>
            <a:r>
              <a:rPr lang="en-GB" sz="2000" dirty="0" err="1" smtClean="0"/>
              <a:t>onDestroyUICommand</a:t>
            </a:r>
            <a:r>
              <a:rPr lang="en-GB" sz="2000" dirty="0" smtClean="0"/>
              <a:t>&gt;&gt;, &lt;&lt;</a:t>
            </a:r>
            <a:r>
              <a:rPr lang="en-GB" sz="2000" dirty="0" err="1" smtClean="0"/>
              <a:t>onUpdateProperty</a:t>
            </a:r>
            <a:r>
              <a:rPr lang="en-GB" sz="2000" dirty="0" smtClean="0"/>
              <a:t>&gt;&gt;</a:t>
            </a:r>
          </a:p>
          <a:p>
            <a:pPr lvl="1"/>
            <a:r>
              <a:rPr lang="en-GB" dirty="0" smtClean="0"/>
              <a:t> Reserved for future use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17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Widget subcommand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available subcommands</a:t>
            </a:r>
          </a:p>
          <a:p>
            <a:pPr lvl="1"/>
            <a:r>
              <a:rPr lang="en-GB" sz="2000" i="1" dirty="0" smtClean="0"/>
              <a:t>pathname</a:t>
            </a:r>
            <a:r>
              <a:rPr lang="en-GB" sz="2000" dirty="0" smtClean="0"/>
              <a:t> </a:t>
            </a:r>
            <a:r>
              <a:rPr lang="en-GB" sz="2000" b="1" dirty="0" err="1" smtClean="0"/>
              <a:t>load_resources</a:t>
            </a:r>
            <a:r>
              <a:rPr lang="en-GB" sz="2000" b="1" dirty="0" smtClean="0"/>
              <a:t> native-</a:t>
            </a:r>
            <a:r>
              <a:rPr lang="en-GB" sz="2000" b="1" dirty="0" err="1" smtClean="0"/>
              <a:t>dll</a:t>
            </a:r>
            <a:r>
              <a:rPr lang="en-GB" sz="2000" b="1" dirty="0" smtClean="0"/>
              <a:t>-path</a:t>
            </a:r>
          </a:p>
          <a:p>
            <a:pPr lvl="1"/>
            <a:r>
              <a:rPr lang="en-GB" sz="2000" i="1" dirty="0" smtClean="0"/>
              <a:t>pathname</a:t>
            </a:r>
            <a:r>
              <a:rPr lang="en-GB" sz="2000" dirty="0" smtClean="0"/>
              <a:t> </a:t>
            </a:r>
            <a:r>
              <a:rPr lang="en-GB" sz="2000" b="1" dirty="0" err="1" smtClean="0"/>
              <a:t>load_ui</a:t>
            </a:r>
            <a:r>
              <a:rPr lang="en-GB" sz="2000" b="1" dirty="0" smtClean="0"/>
              <a:t> module ribbon-name</a:t>
            </a:r>
          </a:p>
          <a:p>
            <a:pPr lvl="2"/>
            <a:r>
              <a:rPr lang="en-GB" sz="1800" dirty="0" smtClean="0"/>
              <a:t>Relate to loading a Ribbon</a:t>
            </a:r>
          </a:p>
          <a:p>
            <a:pPr lvl="1"/>
            <a:endParaRPr lang="en-GB" sz="2000" b="1" dirty="0" smtClean="0"/>
          </a:p>
          <a:p>
            <a:pPr lvl="1"/>
            <a:r>
              <a:rPr lang="en-GB" sz="2000" i="1" dirty="0" smtClean="0"/>
              <a:t>pathname</a:t>
            </a:r>
            <a:r>
              <a:rPr lang="en-GB" sz="2000" dirty="0" smtClean="0"/>
              <a:t> </a:t>
            </a:r>
            <a:r>
              <a:rPr lang="en-GB" sz="2000" b="1" dirty="0" err="1" smtClean="0"/>
              <a:t>get_property</a:t>
            </a:r>
            <a:r>
              <a:rPr lang="en-GB" sz="2000" b="1" dirty="0" smtClean="0"/>
              <a:t> property-type control-id</a:t>
            </a:r>
          </a:p>
          <a:p>
            <a:pPr lvl="2"/>
            <a:r>
              <a:rPr lang="en-GB" sz="1800" dirty="0" smtClean="0"/>
              <a:t>Retrieve the value of a property</a:t>
            </a:r>
          </a:p>
          <a:p>
            <a:pPr lvl="1"/>
            <a:endParaRPr lang="en-GB" sz="2000" i="1" dirty="0" smtClean="0"/>
          </a:p>
          <a:p>
            <a:pPr lvl="1"/>
            <a:r>
              <a:rPr lang="en-GB" sz="2000" i="1" dirty="0" smtClean="0"/>
              <a:t>pathname</a:t>
            </a:r>
            <a:r>
              <a:rPr lang="en-GB" sz="2000" dirty="0" smtClean="0"/>
              <a:t> </a:t>
            </a:r>
            <a:r>
              <a:rPr lang="en-GB" sz="2000" b="1" dirty="0" err="1" smtClean="0"/>
              <a:t>invalidate_state</a:t>
            </a:r>
            <a:r>
              <a:rPr lang="en-GB" sz="2000" b="1" dirty="0" smtClean="0"/>
              <a:t> state-property control-id</a:t>
            </a:r>
          </a:p>
          <a:p>
            <a:pPr lvl="1"/>
            <a:r>
              <a:rPr lang="en-GB" sz="2000" i="1" dirty="0" smtClean="0"/>
              <a:t>pathname</a:t>
            </a:r>
            <a:r>
              <a:rPr lang="en-GB" sz="2000" dirty="0" smtClean="0"/>
              <a:t> </a:t>
            </a:r>
            <a:r>
              <a:rPr lang="en-GB" sz="2000" b="1" dirty="0" err="1" smtClean="0"/>
              <a:t>invalidate_value</a:t>
            </a:r>
            <a:r>
              <a:rPr lang="en-GB" sz="2000" b="1" dirty="0" smtClean="0"/>
              <a:t> property control-id</a:t>
            </a:r>
          </a:p>
          <a:p>
            <a:pPr lvl="1"/>
            <a:r>
              <a:rPr lang="en-GB" sz="2000" i="1" dirty="0" smtClean="0"/>
              <a:t>pathname</a:t>
            </a:r>
            <a:r>
              <a:rPr lang="en-GB" sz="2000" dirty="0" smtClean="0"/>
              <a:t> </a:t>
            </a:r>
            <a:r>
              <a:rPr lang="en-GB" sz="2000" b="1" dirty="0" err="1" smtClean="0"/>
              <a:t>invalidate_property</a:t>
            </a:r>
            <a:r>
              <a:rPr lang="en-GB" sz="2000" b="1" dirty="0" smtClean="0"/>
              <a:t> property control-id</a:t>
            </a:r>
          </a:p>
          <a:p>
            <a:pPr lvl="2"/>
            <a:r>
              <a:rPr lang="en-GB" sz="1800" dirty="0" smtClean="0"/>
              <a:t>Invalidate property aspects, so as new values will be requested</a:t>
            </a:r>
            <a:endParaRPr lang="el-GR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18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– Future work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TkRibbon</a:t>
            </a:r>
            <a:r>
              <a:rPr lang="en-US" dirty="0" smtClean="0"/>
              <a:t> allows usage of Ribbons from Tk</a:t>
            </a:r>
          </a:p>
          <a:p>
            <a:pPr lvl="1"/>
            <a:r>
              <a:rPr lang="en-US" dirty="0" smtClean="0"/>
              <a:t>A large percentage of Ribbon functionality is supported</a:t>
            </a:r>
          </a:p>
          <a:p>
            <a:r>
              <a:rPr lang="en-US" dirty="0" smtClean="0"/>
              <a:t>Future work will concentrate on:</a:t>
            </a:r>
          </a:p>
          <a:p>
            <a:pPr lvl="1"/>
            <a:r>
              <a:rPr lang="en-US" dirty="0" smtClean="0"/>
              <a:t>Supporting missing features</a:t>
            </a:r>
          </a:p>
          <a:p>
            <a:pPr lvl="2"/>
            <a:r>
              <a:rPr lang="en-US" dirty="0" smtClean="0"/>
              <a:t>Recent Files item list not available</a:t>
            </a:r>
          </a:p>
          <a:p>
            <a:pPr lvl="2"/>
            <a:r>
              <a:rPr lang="en-US" dirty="0" smtClean="0"/>
              <a:t>Saving and restoring state of the Quick toolbar</a:t>
            </a:r>
          </a:p>
          <a:p>
            <a:r>
              <a:rPr lang="en-US" dirty="0" smtClean="0"/>
              <a:t>Contextual tabs are supported</a:t>
            </a:r>
          </a:p>
          <a:p>
            <a:pPr lvl="1"/>
            <a:r>
              <a:rPr lang="en-US" dirty="0" smtClean="0"/>
              <a:t>But not tested yet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Support for contextual menus missing</a:t>
            </a:r>
          </a:p>
          <a:p>
            <a:pPr lvl="1"/>
            <a:r>
              <a:rPr lang="en-US" dirty="0" smtClean="0"/>
              <a:t>Is it important?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19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The Windows Ribbon framework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Creating a Ribbon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Writing the XAML Markup</a:t>
            </a:r>
          </a:p>
          <a:p>
            <a:pPr lvl="1">
              <a:spcAft>
                <a:spcPts val="2400"/>
              </a:spcAft>
            </a:pPr>
            <a:r>
              <a:rPr lang="en-US" dirty="0" smtClean="0"/>
              <a:t>Compiling the Markup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Creating the </a:t>
            </a:r>
            <a:r>
              <a:rPr lang="en-US" dirty="0" err="1" smtClean="0"/>
              <a:t>TkRibbon</a:t>
            </a:r>
            <a:r>
              <a:rPr lang="en-US" dirty="0" smtClean="0"/>
              <a:t> widget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Interacting with the Ribbon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Conclusions – Future work</a:t>
            </a:r>
          </a:p>
          <a:p>
            <a:pPr>
              <a:spcAft>
                <a:spcPts val="1200"/>
              </a:spcAft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err="1" smtClean="0"/>
              <a:t>TkRibbon</a:t>
            </a:r>
            <a:r>
              <a:rPr lang="en-US" b="1" dirty="0" smtClean="0"/>
              <a:t>: Windows Ribbons for Tk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162300"/>
            <a:ext cx="8382000" cy="5334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Thank you!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Windows Ribbon Framework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new UI paradigm, aiming to unify into a single UI element:</a:t>
            </a:r>
          </a:p>
          <a:p>
            <a:pPr lvl="1"/>
            <a:r>
              <a:rPr lang="en-US" dirty="0" smtClean="0"/>
              <a:t>Multilayered menus</a:t>
            </a:r>
          </a:p>
          <a:p>
            <a:pPr lvl="1"/>
            <a:r>
              <a:rPr lang="en-US" dirty="0" smtClean="0"/>
              <a:t>Toolbars</a:t>
            </a:r>
          </a:p>
          <a:p>
            <a:pPr lvl="1"/>
            <a:r>
              <a:rPr lang="en-US" dirty="0" smtClean="0"/>
              <a:t>Task panes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3</a:t>
            </a:fld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59436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Paint for Windows 7</a:t>
            </a:r>
            <a:endParaRPr lang="el-GR" dirty="0"/>
          </a:p>
        </p:txBody>
      </p:sp>
      <p:pic>
        <p:nvPicPr>
          <p:cNvPr id="1027" name="Picture 3" descr="D:\Users\George\Downloads\sync3\IC29178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9331" y="3352800"/>
            <a:ext cx="7145338" cy="261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Ribbon UI components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Ribbon framework consists of two UI components:</a:t>
            </a:r>
            <a:endParaRPr lang="el-GR" dirty="0" smtClean="0"/>
          </a:p>
          <a:p>
            <a:pPr lvl="1"/>
            <a:r>
              <a:rPr lang="en-GB" dirty="0" smtClean="0"/>
              <a:t>The Ribbon command bar, which contains:</a:t>
            </a:r>
          </a:p>
          <a:p>
            <a:pPr lvl="2"/>
            <a:r>
              <a:rPr lang="en-GB" dirty="0" smtClean="0">
                <a:solidFill>
                  <a:srgbClr val="FFC000"/>
                </a:solidFill>
              </a:rPr>
              <a:t>The Application menu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A set of standard tabs</a:t>
            </a:r>
          </a:p>
          <a:p>
            <a:pPr lvl="2"/>
            <a:r>
              <a:rPr lang="en-GB" dirty="0" smtClean="0">
                <a:solidFill>
                  <a:srgbClr val="92D050"/>
                </a:solidFill>
              </a:rPr>
              <a:t>A Help button</a:t>
            </a:r>
          </a:p>
          <a:p>
            <a:pPr lvl="1"/>
            <a:r>
              <a:rPr lang="en-GB" dirty="0" smtClean="0"/>
              <a:t>A rich contextual menu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4</a:t>
            </a:fld>
            <a:endParaRPr lang="el-GR" dirty="0"/>
          </a:p>
        </p:txBody>
      </p:sp>
      <p:pic>
        <p:nvPicPr>
          <p:cNvPr id="2050" name="Picture 2" descr="C:\Users\George\Pictures\ZScreen Images\SS-2010092616571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3962400"/>
            <a:ext cx="5187087" cy="2350622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 bwMode="auto">
          <a:xfrm>
            <a:off x="4343400" y="4191000"/>
            <a:ext cx="4343400" cy="838200"/>
          </a:xfrm>
          <a:prstGeom prst="rect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ea typeface="ＭＳ Ｐゴシック" pitchFamily="100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10000" y="4114800"/>
            <a:ext cx="533400" cy="304800"/>
          </a:xfrm>
          <a:prstGeom prst="rect">
            <a:avLst/>
          </a:prstGeom>
          <a:noFill/>
          <a:ln w="508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ea typeface="ＭＳ Ｐゴシック" pitchFamily="100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686800" y="4114800"/>
            <a:ext cx="381000" cy="304800"/>
          </a:xfrm>
          <a:prstGeom prst="rect">
            <a:avLst/>
          </a:prstGeom>
          <a:noFill/>
          <a:ln w="508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ea typeface="ＭＳ Ｐゴシック" pitchFamily="10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Ribbons and Applications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distinct but dependent development platforms:</a:t>
            </a:r>
          </a:p>
          <a:p>
            <a:pPr lvl="1"/>
            <a:r>
              <a:rPr lang="en-GB" dirty="0" smtClean="0"/>
              <a:t>A XAML-based </a:t>
            </a:r>
            <a:r>
              <a:rPr lang="en-GB" dirty="0" err="1" smtClean="0"/>
              <a:t>markup</a:t>
            </a:r>
            <a:r>
              <a:rPr lang="en-GB" dirty="0" smtClean="0"/>
              <a:t> language, which describes the controls, their properties and their visual layout.</a:t>
            </a:r>
            <a:endParaRPr lang="el-GR" dirty="0" smtClean="0"/>
          </a:p>
          <a:p>
            <a:pPr lvl="1"/>
            <a:r>
              <a:rPr lang="en-GB" dirty="0" smtClean="0"/>
              <a:t>A set of COM C++ interfaces that ensure interoperability between the Ribbon framework and the application.</a:t>
            </a:r>
            <a:endParaRPr lang="el-GR" dirty="0" smtClean="0"/>
          </a:p>
          <a:p>
            <a:endParaRPr lang="en-US" dirty="0" smtClean="0"/>
          </a:p>
          <a:p>
            <a:r>
              <a:rPr lang="en-US" dirty="0" smtClean="0"/>
              <a:t>A Ribbon is actually a COM object:</a:t>
            </a:r>
          </a:p>
          <a:p>
            <a:pPr lvl="1"/>
            <a:r>
              <a:rPr lang="en-US" dirty="0" smtClean="0"/>
              <a:t>Attaches to the top part of a window</a:t>
            </a:r>
          </a:p>
          <a:p>
            <a:pPr lvl="1"/>
            <a:r>
              <a:rPr lang="en-US" dirty="0" smtClean="0"/>
              <a:t>Redraws window and decoration as needed</a:t>
            </a:r>
          </a:p>
          <a:p>
            <a:pPr lvl="1"/>
            <a:r>
              <a:rPr lang="en-US" dirty="0" smtClean="0"/>
              <a:t>Interacts with the user &amp; application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5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TkRibbon</a:t>
            </a:r>
            <a:r>
              <a:rPr lang="en-US" dirty="0" smtClean="0"/>
              <a:t>: Ribbons for Tk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TkRibbon</a:t>
            </a:r>
            <a:r>
              <a:rPr lang="en-US" dirty="0" smtClean="0"/>
              <a:t> provides the needed middleware for:</a:t>
            </a:r>
          </a:p>
          <a:p>
            <a:pPr lvl="1"/>
            <a:r>
              <a:rPr lang="en-US" dirty="0" smtClean="0"/>
              <a:t>Loading a resource DLL containing one (or more) Ribbons</a:t>
            </a:r>
          </a:p>
          <a:p>
            <a:pPr lvl="1"/>
            <a:r>
              <a:rPr lang="en-US" dirty="0" err="1" smtClean="0"/>
              <a:t>Initialise</a:t>
            </a:r>
            <a:r>
              <a:rPr lang="en-US" dirty="0" smtClean="0"/>
              <a:t> the Ribbon framework</a:t>
            </a:r>
          </a:p>
          <a:p>
            <a:pPr lvl="1"/>
            <a:r>
              <a:rPr lang="en-US" dirty="0" smtClean="0"/>
              <a:t>Create a “fake” Tk widget, for occupying the needed space for Tk widget managers</a:t>
            </a:r>
          </a:p>
          <a:p>
            <a:pPr lvl="1"/>
            <a:r>
              <a:rPr lang="en-US" dirty="0" smtClean="0"/>
              <a:t>Attach a Ribbon to a Tk </a:t>
            </a:r>
            <a:r>
              <a:rPr lang="en-US" dirty="0" err="1" smtClean="0"/>
              <a:t>toplevel</a:t>
            </a:r>
            <a:r>
              <a:rPr lang="en-US" dirty="0" smtClean="0"/>
              <a:t> widget</a:t>
            </a:r>
          </a:p>
          <a:p>
            <a:pPr lvl="1"/>
            <a:r>
              <a:rPr lang="en-US" dirty="0" smtClean="0"/>
              <a:t>Communicate user actions from the Ribbon to the application</a:t>
            </a:r>
          </a:p>
          <a:p>
            <a:pPr lvl="2"/>
            <a:r>
              <a:rPr lang="en-US" dirty="0" smtClean="0"/>
              <a:t>Through Tk virtual events</a:t>
            </a:r>
          </a:p>
          <a:p>
            <a:pPr lvl="1"/>
            <a:r>
              <a:rPr lang="en-US" dirty="0" smtClean="0"/>
              <a:t>Send requests to the Ribbon</a:t>
            </a:r>
          </a:p>
          <a:p>
            <a:pPr lvl="2"/>
            <a:r>
              <a:rPr lang="en-US" dirty="0" smtClean="0"/>
              <a:t>By invoking widget subcommands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6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Ribbon in Tk Ribbon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7</a:t>
            </a:fld>
            <a:endParaRPr lang="el-GR" dirty="0"/>
          </a:p>
        </p:txBody>
      </p:sp>
      <p:grpSp>
        <p:nvGrpSpPr>
          <p:cNvPr id="3075" name="Group 3"/>
          <p:cNvGrpSpPr>
            <a:grpSpLocks noChangeAspect="1"/>
          </p:cNvGrpSpPr>
          <p:nvPr/>
        </p:nvGrpSpPr>
        <p:grpSpPr bwMode="auto">
          <a:xfrm>
            <a:off x="1290414" y="1295400"/>
            <a:ext cx="6563173" cy="4838700"/>
            <a:chOff x="1800" y="1440"/>
            <a:chExt cx="8382" cy="6180"/>
          </a:xfrm>
        </p:grpSpPr>
        <p:sp>
          <p:nvSpPr>
            <p:cNvPr id="3076" name="AutoShape 4"/>
            <p:cNvSpPr>
              <a:spLocks noChangeAspect="1" noChangeArrowheads="1"/>
            </p:cNvSpPr>
            <p:nvPr/>
          </p:nvSpPr>
          <p:spPr bwMode="auto">
            <a:xfrm>
              <a:off x="1800" y="1440"/>
              <a:ext cx="8382" cy="618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77" name="AutoShape 5"/>
            <p:cNvSpPr>
              <a:spLocks noChangeArrowheads="1"/>
            </p:cNvSpPr>
            <p:nvPr/>
          </p:nvSpPr>
          <p:spPr bwMode="auto">
            <a:xfrm>
              <a:off x="1800" y="1440"/>
              <a:ext cx="4380" cy="6180"/>
            </a:xfrm>
            <a:prstGeom prst="roundRect">
              <a:avLst>
                <a:gd name="adj" fmla="val 5958"/>
              </a:avLst>
            </a:prstGeom>
            <a:gradFill rotWithShape="1">
              <a:gsLst>
                <a:gs pos="0">
                  <a:srgbClr val="DBE5F1">
                    <a:gamma/>
                    <a:tint val="0"/>
                    <a:invGamma/>
                  </a:srgbClr>
                </a:gs>
                <a:gs pos="100000">
                  <a:srgbClr val="DBE5F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auto">
            <a:xfrm>
              <a:off x="6255" y="1440"/>
              <a:ext cx="3840" cy="6180"/>
            </a:xfrm>
            <a:prstGeom prst="roundRect">
              <a:avLst>
                <a:gd name="adj" fmla="val 6407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079" name="Picture 7" descr="Filetype-XML-ico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80" y="1967"/>
              <a:ext cx="1440" cy="1440"/>
            </a:xfrm>
            <a:prstGeom prst="rect">
              <a:avLst/>
            </a:prstGeom>
            <a:noFill/>
          </p:spPr>
        </p:pic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1935" y="1485"/>
              <a:ext cx="14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Calibri" pitchFamily="34" charset="0"/>
                  <a:cs typeface="Arial" pitchFamily="34" charset="0"/>
                </a:rPr>
                <a:t>MARKUP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1800" y="3407"/>
              <a:ext cx="1845" cy="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Ribbon Declaration (Markup)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 flipV="1">
              <a:off x="3300" y="2415"/>
              <a:ext cx="2760" cy="1710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4815" y="4440"/>
              <a:ext cx="1065" cy="1185"/>
            </a:xfrm>
            <a:prstGeom prst="flowChartDocument">
              <a:avLst/>
            </a:prstGeom>
            <a:solidFill>
              <a:srgbClr val="FFFFFF"/>
            </a:solidFill>
            <a:ln w="9525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Calibri" pitchFamily="34" charset="0"/>
                  <a:cs typeface="Arial" pitchFamily="34" charset="0"/>
                </a:rPr>
                <a:t>Markup Binary</a:t>
              </a:r>
              <a:b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Calibri" pitchFamily="34" charset="0"/>
                  <a:cs typeface="Arial" pitchFamily="34" charset="0"/>
                </a:rPr>
                <a:t>.bml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4" name="AutoShape 12"/>
            <p:cNvSpPr>
              <a:spLocks noChangeArrowheads="1"/>
            </p:cNvSpPr>
            <p:nvPr/>
          </p:nvSpPr>
          <p:spPr bwMode="auto">
            <a:xfrm>
              <a:off x="2070" y="4215"/>
              <a:ext cx="3990" cy="1665"/>
            </a:xfrm>
            <a:prstGeom prst="roundRect">
              <a:avLst>
                <a:gd name="adj" fmla="val 8588"/>
              </a:avLst>
            </a:prstGeom>
            <a:solidFill>
              <a:srgbClr val="C6D9F1"/>
            </a:solidFill>
            <a:ln w="9525">
              <a:solidFill>
                <a:srgbClr val="7F7F7F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85" name="AutoShape 13"/>
            <p:cNvSpPr>
              <a:spLocks noChangeArrowheads="1"/>
            </p:cNvSpPr>
            <p:nvPr/>
          </p:nvSpPr>
          <p:spPr bwMode="auto">
            <a:xfrm>
              <a:off x="2235" y="4440"/>
              <a:ext cx="1065" cy="1185"/>
            </a:xfrm>
            <a:prstGeom prst="flowChartDocument">
              <a:avLst/>
            </a:prstGeom>
            <a:solidFill>
              <a:srgbClr val="FFFFFF"/>
            </a:solidFill>
            <a:ln w="9525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Calibri" pitchFamily="34" charset="0"/>
                  <a:cs typeface="Arial" pitchFamily="34" charset="0"/>
                </a:rPr>
                <a:t>Header</a:t>
              </a:r>
              <a:b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Calibri" pitchFamily="34" charset="0"/>
                  <a:cs typeface="Arial" pitchFamily="34" charset="0"/>
                </a:rPr>
                <a:t>.h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540" y="4440"/>
              <a:ext cx="1065" cy="1185"/>
            </a:xfrm>
            <a:prstGeom prst="flowChartDocument">
              <a:avLst/>
            </a:prstGeom>
            <a:solidFill>
              <a:srgbClr val="FFFFFF"/>
            </a:solidFill>
            <a:ln w="9525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54000" tIns="45720" rIns="5400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Calibri" pitchFamily="34" charset="0"/>
                  <a:cs typeface="Arial" pitchFamily="34" charset="0"/>
                </a:rPr>
                <a:t>Resource</a:t>
              </a:r>
              <a:b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Calibri" pitchFamily="34" charset="0"/>
                  <a:cs typeface="Arial" pitchFamily="34" charset="0"/>
                </a:rPr>
                <a:t>.rc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6360" y="1485"/>
              <a:ext cx="14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E36C0A"/>
                  </a:solidFill>
                  <a:effectLst/>
                  <a:latin typeface="Calibri" pitchFamily="34" charset="0"/>
                  <a:cs typeface="Arial" pitchFamily="34" charset="0"/>
                </a:rPr>
                <a:t>CODE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8" name="AutoShape 16"/>
            <p:cNvSpPr>
              <a:spLocks noChangeArrowheads="1"/>
            </p:cNvSpPr>
            <p:nvPr/>
          </p:nvSpPr>
          <p:spPr bwMode="auto">
            <a:xfrm>
              <a:off x="4830" y="4440"/>
              <a:ext cx="1065" cy="1185"/>
            </a:xfrm>
            <a:prstGeom prst="flowChartDocument">
              <a:avLst/>
            </a:prstGeom>
            <a:solidFill>
              <a:srgbClr val="FFFFFF"/>
            </a:solidFill>
            <a:ln w="9525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Calibri" pitchFamily="34" charset="0"/>
                  <a:cs typeface="Arial" pitchFamily="34" charset="0"/>
                </a:rPr>
                <a:t>Markup Binary</a:t>
              </a:r>
              <a:b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Calibri" pitchFamily="34" charset="0"/>
                  <a:cs typeface="Arial" pitchFamily="34" charset="0"/>
                </a:rPr>
                <a:t>.bml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9" name="AutoShape 17"/>
            <p:cNvSpPr>
              <a:spLocks noChangeArrowheads="1"/>
            </p:cNvSpPr>
            <p:nvPr/>
          </p:nvSpPr>
          <p:spPr bwMode="auto">
            <a:xfrm flipV="1">
              <a:off x="3450" y="5940"/>
              <a:ext cx="2535" cy="68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090" name="Picture 18" descr="D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74" y="6585"/>
              <a:ext cx="958" cy="958"/>
            </a:xfrm>
            <a:prstGeom prst="rect">
              <a:avLst/>
            </a:prstGeom>
            <a:noFill/>
          </p:spPr>
        </p:pic>
        <p:sp>
          <p:nvSpPr>
            <p:cNvPr id="3091" name="Text Box 19"/>
            <p:cNvSpPr txBox="1">
              <a:spLocks noChangeArrowheads="1"/>
            </p:cNvSpPr>
            <p:nvPr/>
          </p:nvSpPr>
          <p:spPr bwMode="auto">
            <a:xfrm>
              <a:off x="3420" y="6735"/>
              <a:ext cx="978" cy="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Calibri" pitchFamily="34" charset="0"/>
                  <a:cs typeface="Arial" pitchFamily="34" charset="0"/>
                </a:rPr>
                <a:t>Resource DLL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" name="AutoShape 20"/>
            <p:cNvSpPr>
              <a:spLocks noChangeArrowheads="1"/>
            </p:cNvSpPr>
            <p:nvPr/>
          </p:nvSpPr>
          <p:spPr bwMode="auto">
            <a:xfrm>
              <a:off x="6480" y="1967"/>
              <a:ext cx="3402" cy="45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E36C0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84806"/>
                  </a:solidFill>
                  <a:effectLst/>
                  <a:latin typeface="Calibri" pitchFamily="34" charset="0"/>
                  <a:cs typeface="Arial" pitchFamily="34" charset="0"/>
                </a:rPr>
                <a:t>Create Ribbon Tk Widget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" name="AutoShape 21"/>
            <p:cNvSpPr>
              <a:spLocks noChangeArrowheads="1"/>
            </p:cNvSpPr>
            <p:nvPr/>
          </p:nvSpPr>
          <p:spPr bwMode="auto">
            <a:xfrm>
              <a:off x="6480" y="3080"/>
              <a:ext cx="3402" cy="45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E36C0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84806"/>
                  </a:solidFill>
                  <a:effectLst/>
                  <a:latin typeface="Calibri" pitchFamily="34" charset="0"/>
                  <a:cs typeface="Arial" pitchFamily="34" charset="0"/>
                </a:rPr>
                <a:t>Load Resource DLL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4" name="AutoShape 22"/>
            <p:cNvSpPr>
              <a:spLocks noChangeArrowheads="1"/>
            </p:cNvSpPr>
            <p:nvPr/>
          </p:nvSpPr>
          <p:spPr bwMode="auto">
            <a:xfrm>
              <a:off x="6480" y="4194"/>
              <a:ext cx="3402" cy="45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E36C0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84806"/>
                  </a:solidFill>
                  <a:effectLst/>
                  <a:latin typeface="Calibri" pitchFamily="34" charset="0"/>
                  <a:cs typeface="Arial" pitchFamily="34" charset="0"/>
                </a:rPr>
                <a:t>Load Ribbon from Resource DLL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5" name="AutoShape 23"/>
            <p:cNvSpPr>
              <a:spLocks noChangeArrowheads="1"/>
            </p:cNvSpPr>
            <p:nvPr/>
          </p:nvSpPr>
          <p:spPr bwMode="auto">
            <a:xfrm>
              <a:off x="6480" y="5308"/>
              <a:ext cx="3402" cy="45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E36C0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84806"/>
                  </a:solidFill>
                  <a:effectLst/>
                  <a:latin typeface="Calibri" pitchFamily="34" charset="0"/>
                  <a:cs typeface="Arial" pitchFamily="34" charset="0"/>
                </a:rPr>
                <a:t>Register Command Callback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6" name="AutoShape 24"/>
            <p:cNvSpPr>
              <a:spLocks noChangeArrowheads="1"/>
            </p:cNvSpPr>
            <p:nvPr/>
          </p:nvSpPr>
          <p:spPr bwMode="auto">
            <a:xfrm>
              <a:off x="6480" y="6422"/>
              <a:ext cx="3402" cy="77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E36C0A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84806"/>
                  </a:solidFill>
                  <a:effectLst/>
                  <a:latin typeface="Calibri" pitchFamily="34" charset="0"/>
                  <a:cs typeface="Arial" pitchFamily="34" charset="0"/>
                </a:rPr>
                <a:t>Register Command Event Handlers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7" name="AutoShape 25"/>
            <p:cNvSpPr>
              <a:spLocks noChangeArrowheads="1"/>
            </p:cNvSpPr>
            <p:nvPr/>
          </p:nvSpPr>
          <p:spPr bwMode="auto">
            <a:xfrm flipV="1">
              <a:off x="7954" y="2637"/>
              <a:ext cx="454" cy="227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008000"/>
                </a:gs>
                <a:gs pos="100000">
                  <a:srgbClr val="33CC33"/>
                </a:gs>
              </a:gsLst>
              <a:lin ang="540000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98" name="AutoShape 26"/>
            <p:cNvSpPr>
              <a:spLocks noChangeArrowheads="1"/>
            </p:cNvSpPr>
            <p:nvPr/>
          </p:nvSpPr>
          <p:spPr bwMode="auto">
            <a:xfrm flipV="1">
              <a:off x="7954" y="3751"/>
              <a:ext cx="454" cy="227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008000"/>
                </a:gs>
                <a:gs pos="100000">
                  <a:srgbClr val="33CC33"/>
                </a:gs>
              </a:gsLst>
              <a:lin ang="540000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99" name="AutoShape 27"/>
            <p:cNvSpPr>
              <a:spLocks noChangeArrowheads="1"/>
            </p:cNvSpPr>
            <p:nvPr/>
          </p:nvSpPr>
          <p:spPr bwMode="auto">
            <a:xfrm flipV="1">
              <a:off x="7954" y="4864"/>
              <a:ext cx="454" cy="227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008000"/>
                </a:gs>
                <a:gs pos="100000">
                  <a:srgbClr val="33CC33"/>
                </a:gs>
              </a:gsLst>
              <a:lin ang="540000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00" name="AutoShape 28"/>
            <p:cNvSpPr>
              <a:spLocks noChangeArrowheads="1"/>
            </p:cNvSpPr>
            <p:nvPr/>
          </p:nvSpPr>
          <p:spPr bwMode="auto">
            <a:xfrm flipV="1">
              <a:off x="7954" y="5978"/>
              <a:ext cx="454" cy="227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008000"/>
                </a:gs>
                <a:gs pos="100000">
                  <a:srgbClr val="33CC33"/>
                </a:gs>
              </a:gsLst>
              <a:lin ang="540000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cxnSp>
          <p:nvCxnSpPr>
            <p:cNvPr id="3101" name="AutoShape 29"/>
            <p:cNvCxnSpPr>
              <a:cxnSpLocks noChangeShapeType="1"/>
              <a:stCxn id="0" idx="3"/>
              <a:endCxn id="3093" idx="1"/>
            </p:cNvCxnSpPr>
            <p:nvPr/>
          </p:nvCxnSpPr>
          <p:spPr bwMode="auto">
            <a:xfrm flipV="1">
              <a:off x="5232" y="3307"/>
              <a:ext cx="1248" cy="3757"/>
            </a:xfrm>
            <a:prstGeom prst="bentConnector3">
              <a:avLst>
                <a:gd name="adj1" fmla="val 78764"/>
              </a:avLst>
            </a:prstGeom>
            <a:noFill/>
            <a:ln w="25400">
              <a:solidFill>
                <a:srgbClr val="008000"/>
              </a:solidFill>
              <a:miter lim="800000"/>
              <a:headEnd/>
              <a:tailEnd type="triangle" w="med" len="med"/>
            </a:ln>
          </p:spPr>
        </p:cxnSp>
      </p:grpSp>
      <p:sp>
        <p:nvSpPr>
          <p:cNvPr id="36" name="TextBox 35"/>
          <p:cNvSpPr txBox="1"/>
          <p:nvPr/>
        </p:nvSpPr>
        <p:spPr>
          <a:xfrm>
            <a:off x="2514600" y="2057400"/>
            <a:ext cx="17526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US" sz="1100" b="1" dirty="0" smtClean="0">
                <a:solidFill>
                  <a:srgbClr val="0033CC"/>
                </a:solidFill>
                <a:latin typeface="Calibri" pitchFamily="34" charset="0"/>
                <a:cs typeface="Arial" pitchFamily="34" charset="0"/>
              </a:rPr>
              <a:t>Compile Ribbon Markup</a:t>
            </a:r>
            <a:br>
              <a:rPr lang="en-US" sz="1100" b="1" dirty="0" smtClean="0">
                <a:solidFill>
                  <a:srgbClr val="0033CC"/>
                </a:solidFill>
                <a:latin typeface="Calibri" pitchFamily="34" charset="0"/>
                <a:cs typeface="Arial" pitchFamily="34" charset="0"/>
              </a:rPr>
            </a:br>
            <a:r>
              <a:rPr lang="en-US" sz="1100" b="1" dirty="0" smtClean="0">
                <a:solidFill>
                  <a:srgbClr val="0033CC"/>
                </a:solidFill>
                <a:latin typeface="Calibri" pitchFamily="34" charset="0"/>
                <a:cs typeface="Arial" pitchFamily="34" charset="0"/>
              </a:rPr>
              <a:t>(UICC.exe)</a:t>
            </a:r>
            <a:endParaRPr lang="el-GR" sz="1100" b="1" dirty="0" smtClean="0">
              <a:solidFill>
                <a:srgbClr val="0033CC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43200" y="4800600"/>
            <a:ext cx="17526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US" sz="1100" b="1" dirty="0" smtClean="0">
                <a:solidFill>
                  <a:srgbClr val="0033CC"/>
                </a:solidFill>
                <a:latin typeface="Calibri" pitchFamily="34" charset="0"/>
                <a:cs typeface="Arial" pitchFamily="34" charset="0"/>
              </a:rPr>
              <a:t>Link</a:t>
            </a:r>
            <a:endParaRPr lang="el-GR" sz="1100" b="1" dirty="0" smtClean="0">
              <a:solidFill>
                <a:srgbClr val="0033CC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the XAML Markup (1)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major parts:</a:t>
            </a:r>
          </a:p>
          <a:p>
            <a:pPr marL="857250" lvl="1" indent="-457200"/>
            <a:r>
              <a:rPr lang="en-US" dirty="0" smtClean="0"/>
              <a:t>Definition of commands</a:t>
            </a:r>
          </a:p>
          <a:p>
            <a:pPr marL="857250" lvl="1" indent="-457200"/>
            <a:r>
              <a:rPr lang="en-US" dirty="0" smtClean="0"/>
              <a:t>Layout of commands in </a:t>
            </a:r>
            <a:r>
              <a:rPr lang="en-GB" dirty="0" smtClean="0"/>
              <a:t>tabs, groups inside a tab, and commands inside a group</a:t>
            </a:r>
          </a:p>
          <a:p>
            <a:pPr marL="457200" indent="-457200"/>
            <a:endParaRPr lang="en-GB" dirty="0" smtClean="0"/>
          </a:p>
          <a:p>
            <a:pPr marL="457200" indent="-457200"/>
            <a:r>
              <a:rPr lang="en-GB" u="sng" dirty="0" smtClean="0"/>
              <a:t>Everything is a command</a:t>
            </a:r>
          </a:p>
          <a:p>
            <a:pPr marL="457200" indent="-457200"/>
            <a:endParaRPr lang="en-GB" dirty="0" smtClean="0"/>
          </a:p>
          <a:p>
            <a:pPr marL="457200" indent="-457200"/>
            <a:r>
              <a:rPr lang="en-GB" dirty="0" smtClean="0"/>
              <a:t>Commands have properties:</a:t>
            </a:r>
          </a:p>
          <a:p>
            <a:pPr marL="857250" lvl="1" indent="-457200"/>
            <a:r>
              <a:rPr lang="en-GB" dirty="0" smtClean="0"/>
              <a:t>Label</a:t>
            </a:r>
          </a:p>
          <a:p>
            <a:pPr marL="857250" lvl="1" indent="-457200"/>
            <a:r>
              <a:rPr lang="en-GB" dirty="0" smtClean="0"/>
              <a:t>Tooltip</a:t>
            </a:r>
          </a:p>
          <a:p>
            <a:pPr marL="857250" lvl="1" indent="-457200"/>
            <a:r>
              <a:rPr lang="en-GB" dirty="0" smtClean="0"/>
              <a:t>Images</a:t>
            </a:r>
          </a:p>
          <a:p>
            <a:pPr marL="857250" lvl="1" indent="-457200"/>
            <a:r>
              <a:rPr lang="en-GB" dirty="0" smtClean="0"/>
              <a:t>etc.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err="1" smtClean="0"/>
              <a:t>TkRibbon</a:t>
            </a:r>
            <a:r>
              <a:rPr lang="en-US" b="1" dirty="0" smtClean="0"/>
              <a:t>: Windows Ribbons for Tk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the XAML Markup (2)</a:t>
            </a:r>
            <a:endParaRPr lang="el-G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81000" y="1447800"/>
          <a:ext cx="8382000" cy="443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33CC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&lt;?</a:t>
                      </a: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xml </a:t>
                      </a:r>
                      <a:r>
                        <a:rPr lang="en-US" sz="1500" b="1" dirty="0" smtClean="0">
                          <a:solidFill>
                            <a:srgbClr val="2E8B57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version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=</a:t>
                      </a:r>
                      <a:r>
                        <a:rPr lang="en-US" sz="1500" b="1" dirty="0" smtClean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'1.0'</a:t>
                      </a: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500" b="1" dirty="0" smtClean="0">
                          <a:solidFill>
                            <a:srgbClr val="2E8B57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encoding</a:t>
                      </a:r>
                      <a:r>
                        <a:rPr lang="en-US" sz="1500" b="1" kern="120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=</a:t>
                      </a:r>
                      <a:r>
                        <a:rPr lang="en-US" sz="1500" b="1" dirty="0" smtClean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'utf-8'</a:t>
                      </a:r>
                      <a:r>
                        <a:rPr lang="en-US" sz="1500" b="1" dirty="0" smtClean="0">
                          <a:solidFill>
                            <a:srgbClr val="0033CC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?&gt;</a:t>
                      </a:r>
                      <a:endParaRPr lang="el-GR" sz="1500" b="1" dirty="0" smtClean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&lt;Application </a:t>
                      </a:r>
                      <a:r>
                        <a:rPr lang="en-US" sz="1500" b="1" dirty="0" err="1" smtClean="0">
                          <a:solidFill>
                            <a:srgbClr val="2E8B57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xmlns</a:t>
                      </a:r>
                      <a:r>
                        <a:rPr lang="en-US" sz="1500" b="1" kern="120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=</a:t>
                      </a:r>
                      <a:r>
                        <a:rPr lang="en-US" sz="1500" b="1" dirty="0" smtClean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"http://schemas.microsoft.com/windows/2009/Ribbon"</a:t>
                      </a: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&gt;</a:t>
                      </a:r>
                      <a:endParaRPr lang="el-GR" sz="1500" b="1" dirty="0" smtClean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&lt;</a:t>
                      </a:r>
                      <a:r>
                        <a:rPr lang="en-US" sz="1500" b="1" dirty="0" err="1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Application</a:t>
                      </a:r>
                      <a:r>
                        <a:rPr lang="en-US" sz="1500" b="1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.</a:t>
                      </a:r>
                      <a:r>
                        <a:rPr lang="en-US" sz="1500" b="1" dirty="0" err="1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Commands</a:t>
                      </a: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&gt;</a:t>
                      </a:r>
                      <a:endParaRPr lang="el-GR" sz="1500" b="1" dirty="0" smtClean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  &lt;Command </a:t>
                      </a:r>
                      <a:r>
                        <a:rPr lang="en-US" sz="1500" b="1" dirty="0" smtClean="0">
                          <a:solidFill>
                            <a:srgbClr val="2E8B57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Name</a:t>
                      </a:r>
                      <a:r>
                        <a:rPr lang="en-US" sz="1500" b="1" kern="120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=</a:t>
                      </a:r>
                      <a:r>
                        <a:rPr lang="en-US" sz="1500" b="1" dirty="0" smtClean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"</a:t>
                      </a:r>
                      <a:r>
                        <a:rPr lang="en-US" sz="1500" b="1" dirty="0" err="1" smtClean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cmdExit</a:t>
                      </a:r>
                      <a:r>
                        <a:rPr lang="en-US" sz="1500" b="1" dirty="0" smtClean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"</a:t>
                      </a: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Symbol</a:t>
                      </a:r>
                      <a:r>
                        <a:rPr lang="en-US" sz="1500" b="1" kern="120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=</a:t>
                      </a:r>
                      <a:r>
                        <a:rPr lang="en-US" sz="1500" b="1" dirty="0" smtClean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"</a:t>
                      </a:r>
                      <a:r>
                        <a:rPr lang="en-US" sz="1500" b="1" dirty="0" err="1" smtClean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cmdExit</a:t>
                      </a:r>
                      <a:r>
                        <a:rPr lang="en-US" sz="1500" b="1" dirty="0" smtClean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"</a:t>
                      </a: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</a:t>
                      </a:r>
                      <a:r>
                        <a:rPr lang="en-US" sz="1500" b="1" dirty="0" err="1" smtClean="0">
                          <a:solidFill>
                            <a:srgbClr val="2E8B57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LabelTitle</a:t>
                      </a:r>
                      <a:r>
                        <a:rPr lang="en-US" sz="1500" b="1" kern="120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=</a:t>
                      </a:r>
                      <a:r>
                        <a:rPr lang="en-US" sz="1500" b="1" dirty="0" smtClean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"Exit"</a:t>
                      </a:r>
                      <a:endParaRPr lang="el-GR" sz="1500" b="1" dirty="0" smtClean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      </a:t>
                      </a:r>
                      <a:r>
                        <a:rPr lang="en-US" sz="1500" b="1" dirty="0" err="1" smtClean="0">
                          <a:solidFill>
                            <a:srgbClr val="2E8B57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TooltipTitle</a:t>
                      </a:r>
                      <a:r>
                        <a:rPr lang="en-US" sz="1500" b="1" kern="120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=</a:t>
                      </a:r>
                      <a:r>
                        <a:rPr lang="en-US" sz="1500" b="1" dirty="0" smtClean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"Exit" </a:t>
                      </a:r>
                      <a:r>
                        <a:rPr lang="en-US" sz="1500" b="1" dirty="0" err="1" smtClean="0">
                          <a:solidFill>
                            <a:srgbClr val="2E8B57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TooltipDescription</a:t>
                      </a:r>
                      <a:r>
                        <a:rPr lang="en-US" sz="1500" b="1" kern="120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=</a:t>
                      </a:r>
                      <a:r>
                        <a:rPr lang="en-US" sz="1500" b="1" dirty="0" smtClean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"Exit Application..." </a:t>
                      </a: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/&gt;</a:t>
                      </a:r>
                      <a:endParaRPr lang="el-GR" sz="1500" b="1" dirty="0" smtClean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</a:t>
                      </a: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&lt;/</a:t>
                      </a:r>
                      <a:r>
                        <a:rPr lang="en-US" sz="1500" b="1" dirty="0" err="1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Application</a:t>
                      </a:r>
                      <a:r>
                        <a:rPr lang="en-US" sz="1500" b="1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.</a:t>
                      </a:r>
                      <a:r>
                        <a:rPr lang="en-US" sz="1500" b="1" dirty="0" err="1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Commands</a:t>
                      </a: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&gt;</a:t>
                      </a:r>
                      <a:endParaRPr lang="en-US" sz="1500" b="1" dirty="0" smtClean="0">
                        <a:solidFill>
                          <a:schemeClr val="lt1"/>
                        </a:solidFill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500" b="1" dirty="0" smtClean="0">
                        <a:solidFill>
                          <a:srgbClr val="008080"/>
                        </a:solidFill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&lt;</a:t>
                      </a:r>
                      <a:r>
                        <a:rPr lang="en-US" sz="1500" b="1" dirty="0" err="1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Application</a:t>
                      </a:r>
                      <a:r>
                        <a:rPr lang="en-US" sz="1500" b="1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.</a:t>
                      </a:r>
                      <a:r>
                        <a:rPr lang="en-US" sz="1500" b="1" dirty="0" err="1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Views</a:t>
                      </a: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&gt;</a:t>
                      </a:r>
                      <a:endParaRPr lang="el-GR" sz="1500" b="1" dirty="0" smtClean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  &lt;Ribbon&gt;</a:t>
                      </a:r>
                      <a:endParaRPr lang="el-GR" sz="1500" b="1" dirty="0" smtClean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    &lt;</a:t>
                      </a:r>
                      <a:r>
                        <a:rPr lang="en-US" sz="1500" b="1" dirty="0" err="1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Ribbon</a:t>
                      </a:r>
                      <a:r>
                        <a:rPr lang="en-US" sz="1500" b="1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.</a:t>
                      </a:r>
                      <a:r>
                        <a:rPr lang="en-US" sz="1500" b="1" dirty="0" err="1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Tabs</a:t>
                      </a: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&gt;</a:t>
                      </a:r>
                      <a:endParaRPr lang="el-GR" sz="1500" b="1" dirty="0" smtClean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      &lt;Tab&gt;</a:t>
                      </a:r>
                      <a:endParaRPr lang="el-GR" sz="1500" b="1" dirty="0" smtClean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        &lt;Group&gt;</a:t>
                      </a:r>
                      <a:endParaRPr lang="el-GR" sz="1500" b="1" dirty="0" smtClean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          &lt;Button </a:t>
                      </a:r>
                      <a:r>
                        <a:rPr lang="en-US" sz="1500" b="1" dirty="0" err="1" smtClean="0">
                          <a:solidFill>
                            <a:srgbClr val="2E8B57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CommandName</a:t>
                      </a:r>
                      <a:r>
                        <a:rPr lang="en-US" sz="1500" b="1" kern="120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=</a:t>
                      </a:r>
                      <a:r>
                        <a:rPr lang="en-US" sz="1500" b="1" dirty="0" smtClean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"</a:t>
                      </a:r>
                      <a:r>
                        <a:rPr lang="en-US" sz="1500" b="1" dirty="0" err="1" smtClean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cmdExit</a:t>
                      </a:r>
                      <a:r>
                        <a:rPr lang="en-US" sz="1500" b="1" dirty="0" smtClean="0">
                          <a:solidFill>
                            <a:srgbClr val="FF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"</a:t>
                      </a: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/&gt;</a:t>
                      </a:r>
                      <a:endParaRPr lang="el-GR" sz="1500" b="1" dirty="0" smtClean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        &lt;/Group&gt;</a:t>
                      </a:r>
                      <a:endParaRPr lang="el-GR" sz="1500" b="1" dirty="0" smtClean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      &lt;/Tab&gt;</a:t>
                      </a:r>
                      <a:endParaRPr lang="el-GR" sz="1500" b="1" dirty="0" smtClean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    &lt;/</a:t>
                      </a:r>
                      <a:r>
                        <a:rPr lang="en-US" sz="1500" b="1" dirty="0" err="1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Ribbon</a:t>
                      </a:r>
                      <a:r>
                        <a:rPr lang="en-US" sz="1500" b="1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.</a:t>
                      </a:r>
                      <a:r>
                        <a:rPr lang="en-US" sz="1500" b="1" dirty="0" err="1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Tabs</a:t>
                      </a: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&gt;</a:t>
                      </a:r>
                      <a:endParaRPr lang="el-GR" sz="1500" b="1" dirty="0" smtClean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  &lt;/Ribbon&gt;</a:t>
                      </a:r>
                      <a:endParaRPr lang="el-GR" sz="1500" b="1" dirty="0" smtClean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 &lt;/</a:t>
                      </a:r>
                      <a:r>
                        <a:rPr lang="en-US" sz="1500" b="1" dirty="0" err="1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Application</a:t>
                      </a:r>
                      <a:r>
                        <a:rPr lang="en-US" sz="1500" b="1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.</a:t>
                      </a:r>
                      <a:r>
                        <a:rPr lang="en-US" sz="1500" b="1" dirty="0" err="1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Views</a:t>
                      </a: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&gt;</a:t>
                      </a:r>
                      <a:endParaRPr lang="el-GR" sz="1500" b="1" dirty="0" smtClean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8080"/>
                          </a:solidFill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&lt;/Application&gt;</a:t>
                      </a:r>
                      <a:endParaRPr lang="el-GR" sz="15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R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TkRibbon: Windows Ribbons for Tk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9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T-Demokritos">
  <a:themeElements>
    <a:clrScheme name="boemie_ncsr 14">
      <a:dk1>
        <a:srgbClr val="000099"/>
      </a:dk1>
      <a:lt1>
        <a:srgbClr val="FFFFFF"/>
      </a:lt1>
      <a:dk2>
        <a:srgbClr val="003399"/>
      </a:dk2>
      <a:lt2>
        <a:srgbClr val="808080"/>
      </a:lt2>
      <a:accent1>
        <a:srgbClr val="FF9900"/>
      </a:accent1>
      <a:accent2>
        <a:srgbClr val="336699"/>
      </a:accent2>
      <a:accent3>
        <a:srgbClr val="FFFFFF"/>
      </a:accent3>
      <a:accent4>
        <a:srgbClr val="000082"/>
      </a:accent4>
      <a:accent5>
        <a:srgbClr val="FFCAAA"/>
      </a:accent5>
      <a:accent6>
        <a:srgbClr val="2D5C8A"/>
      </a:accent6>
      <a:hlink>
        <a:srgbClr val="336699"/>
      </a:hlink>
      <a:folHlink>
        <a:srgbClr val="336699"/>
      </a:folHlink>
    </a:clrScheme>
    <a:fontScheme name="boemie_ncs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0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00" charset="-128"/>
          </a:defRPr>
        </a:defPPr>
      </a:lstStyle>
    </a:lnDef>
  </a:objectDefaults>
  <a:extraClrSchemeLst>
    <a:extraClrScheme>
      <a:clrScheme name="boemie_ncs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3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FF9900"/>
        </a:accent1>
        <a:accent2>
          <a:srgbClr val="336699"/>
        </a:accent2>
        <a:accent3>
          <a:srgbClr val="FFFFFF"/>
        </a:accent3>
        <a:accent4>
          <a:srgbClr val="002A56"/>
        </a:accent4>
        <a:accent5>
          <a:srgbClr val="FFCAAA"/>
        </a:accent5>
        <a:accent6>
          <a:srgbClr val="2D5C8A"/>
        </a:accent6>
        <a:hlink>
          <a:srgbClr val="336699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14">
        <a:dk1>
          <a:srgbClr val="000099"/>
        </a:dk1>
        <a:lt1>
          <a:srgbClr val="FFFFFF"/>
        </a:lt1>
        <a:dk2>
          <a:srgbClr val="003399"/>
        </a:dk2>
        <a:lt2>
          <a:srgbClr val="808080"/>
        </a:lt2>
        <a:accent1>
          <a:srgbClr val="FF9900"/>
        </a:accent1>
        <a:accent2>
          <a:srgbClr val="336699"/>
        </a:accent2>
        <a:accent3>
          <a:srgbClr val="FFFFFF"/>
        </a:accent3>
        <a:accent4>
          <a:srgbClr val="000082"/>
        </a:accent4>
        <a:accent5>
          <a:srgbClr val="FFCAAA"/>
        </a:accent5>
        <a:accent6>
          <a:srgbClr val="2D5C8A"/>
        </a:accent6>
        <a:hlink>
          <a:srgbClr val="336699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IIT-Demokritos</Template>
  <TotalTime>1489</TotalTime>
  <Words>1339</Words>
  <Application>Microsoft Office PowerPoint</Application>
  <PresentationFormat>On-screen Show (4:3)</PresentationFormat>
  <Paragraphs>275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IIT-Demokritos</vt:lpstr>
      <vt:lpstr>TkRibbon: Windows Ribbons for Tk</vt:lpstr>
      <vt:lpstr>Overview</vt:lpstr>
      <vt:lpstr>The Windows Ribbon Framework</vt:lpstr>
      <vt:lpstr>Ribbon UI components</vt:lpstr>
      <vt:lpstr>Ribbons and Applications</vt:lpstr>
      <vt:lpstr>TkRibbon: Ribbons for Tk</vt:lpstr>
      <vt:lpstr>Creating a Ribbon in Tk Ribbon</vt:lpstr>
      <vt:lpstr>Writing the XAML Markup (1)</vt:lpstr>
      <vt:lpstr>Writing the XAML Markup (2)</vt:lpstr>
      <vt:lpstr>Compiling the XML into a DLL</vt:lpstr>
      <vt:lpstr>Creating the widget (1)</vt:lpstr>
      <vt:lpstr>Creating the widget (2)</vt:lpstr>
      <vt:lpstr>The result: A Ribbon inside Tk</vt:lpstr>
      <vt:lpstr>Interacting with a Ribbon</vt:lpstr>
      <vt:lpstr>The widget callback (1)</vt:lpstr>
      <vt:lpstr>The widget callback (2)</vt:lpstr>
      <vt:lpstr>Virtual events</vt:lpstr>
      <vt:lpstr>Widget subcommand</vt:lpstr>
      <vt:lpstr>Conclusions – Future work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Itcl and TclOO</dc:title>
  <dc:creator>George</dc:creator>
  <cp:lastModifiedBy>George</cp:lastModifiedBy>
  <cp:revision>287</cp:revision>
  <dcterms:created xsi:type="dcterms:W3CDTF">2006-08-16T00:00:00Z</dcterms:created>
  <dcterms:modified xsi:type="dcterms:W3CDTF">2010-10-13T18:49:00Z</dcterms:modified>
</cp:coreProperties>
</file>