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38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1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6F1F1-83DC-4F6F-A35E-B5F3471F3C60}" type="datetimeFigureOut">
              <a:rPr lang="el-GR" smtClean="0"/>
              <a:pPr/>
              <a:t>14/10/2010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6358-5275-48FB-B59D-0B4941651C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800" y="2362200"/>
            <a:ext cx="8534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267200" y="2209800"/>
            <a:ext cx="0" cy="22098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539750" y="990600"/>
            <a:ext cx="0" cy="21336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0" y="54864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1619250" y="5516563"/>
            <a:ext cx="6580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 smtClean="0">
                <a:solidFill>
                  <a:srgbClr val="4D4D4D"/>
                </a:solidFill>
              </a:rPr>
              <a:t>Institute of Informatics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&amp; </a:t>
            </a:r>
            <a:r>
              <a:rPr lang="en-US" sz="1400" i="1" dirty="0" smtClean="0">
                <a:solidFill>
                  <a:srgbClr val="4D4D4D"/>
                </a:solidFill>
              </a:rPr>
              <a:t>Telecommunications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– </a:t>
            </a:r>
            <a:r>
              <a:rPr lang="en-US" sz="1400" i="1" dirty="0" smtClean="0">
                <a:solidFill>
                  <a:srgbClr val="4D4D4D"/>
                </a:solidFill>
              </a:rPr>
              <a:t>NCSR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n-US" sz="1400" i="1" dirty="0" smtClean="0">
                <a:solidFill>
                  <a:srgbClr val="4D4D4D"/>
                </a:solidFill>
              </a:rPr>
              <a:t>“Demokritos”</a:t>
            </a:r>
            <a:endParaRPr lang="it-IT" sz="1400" i="1" dirty="0">
              <a:solidFill>
                <a:srgbClr val="4D4D4D"/>
              </a:solidFill>
            </a:endParaRPr>
          </a:p>
        </p:txBody>
      </p:sp>
      <p:pic>
        <p:nvPicPr>
          <p:cNvPr id="9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1025525" cy="1023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90600"/>
            <a:ext cx="8078787" cy="1371600"/>
          </a:xfrm>
        </p:spPr>
        <p:txBody>
          <a:bodyPr anchor="t"/>
          <a:lstStyle>
            <a:lvl1pPr>
              <a:defRPr sz="2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438400"/>
            <a:ext cx="4495800" cy="15668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248400"/>
            <a:ext cx="685800" cy="228600"/>
          </a:xfrm>
        </p:spPr>
        <p:txBody>
          <a:bodyPr/>
          <a:lstStyle>
            <a:lvl1pPr algn="r"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b="1" dirty="0" err="1" smtClean="0"/>
              <a:t>TkGecko</a:t>
            </a:r>
            <a:r>
              <a:rPr lang="en-US" b="1" dirty="0" smtClean="0"/>
              <a:t>: Another Attempt of an HTML Renderer for </a:t>
            </a:r>
            <a:r>
              <a:rPr lang="en-US" b="1" dirty="0" err="1" smtClean="0"/>
              <a:t>Tk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TkGecko</a:t>
            </a:r>
            <a:r>
              <a:rPr lang="en-US" dirty="0" smtClean="0"/>
              <a:t>: Another Attempt of an HTML Renderer for </a:t>
            </a:r>
            <a:r>
              <a:rPr lang="en-US" dirty="0" err="1" smtClean="0"/>
              <a:t>Tk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6296025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76200"/>
            <a:ext cx="8164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308725"/>
            <a:ext cx="132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308725"/>
            <a:ext cx="689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b="1" dirty="0" err="1" smtClean="0"/>
              <a:t>TkGecko</a:t>
            </a:r>
            <a:r>
              <a:rPr lang="en-US" b="1" dirty="0" smtClean="0"/>
              <a:t>: Another Attempt of an HTML Renderer for </a:t>
            </a:r>
            <a:r>
              <a:rPr lang="en-US" b="1" dirty="0" err="1" smtClean="0"/>
              <a:t>Tk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0078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>
            <a:off x="76200" y="838200"/>
            <a:ext cx="8915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pic>
        <p:nvPicPr>
          <p:cNvPr id="1034" name="Picture 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8" y="80963"/>
            <a:ext cx="647700" cy="64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TkGecko</a:t>
            </a:r>
            <a:r>
              <a:rPr lang="en-US" dirty="0" smtClean="0"/>
              <a:t>: Another Attempt for an HTML Renderer for </a:t>
            </a:r>
            <a:r>
              <a:rPr lang="en-US" dirty="0" err="1" smtClean="0"/>
              <a:t>Tk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438400"/>
            <a:ext cx="4876800" cy="2438400"/>
          </a:xfrm>
        </p:spPr>
        <p:txBody>
          <a:bodyPr rIns="0"/>
          <a:lstStyle/>
          <a:p>
            <a:r>
              <a:rPr lang="en-US" sz="2000" b="1" dirty="0" smtClean="0"/>
              <a:t>Georgios Petasis</a:t>
            </a:r>
          </a:p>
          <a:p>
            <a:endParaRPr lang="en-US" sz="1200" dirty="0" smtClean="0"/>
          </a:p>
          <a:p>
            <a:r>
              <a:rPr lang="en-GB" sz="1400" dirty="0" smtClean="0"/>
              <a:t>Software and Knowledge Engineering Laboratory,</a:t>
            </a:r>
            <a:br>
              <a:rPr lang="en-GB" sz="1400" dirty="0" smtClean="0"/>
            </a:br>
            <a:r>
              <a:rPr lang="en-GB" sz="1400" dirty="0" smtClean="0"/>
              <a:t>Institute of Informatics and Telecommunications,</a:t>
            </a:r>
            <a:br>
              <a:rPr lang="en-GB" sz="1400" dirty="0" smtClean="0"/>
            </a:br>
            <a:r>
              <a:rPr lang="en-GB" sz="1400" dirty="0" smtClean="0"/>
              <a:t>National Centre for Scientific Research “Demokritos”,</a:t>
            </a:r>
            <a:br>
              <a:rPr lang="en-GB" sz="1400" dirty="0" smtClean="0"/>
            </a:br>
            <a:r>
              <a:rPr lang="en-GB" sz="1400" dirty="0" smtClean="0"/>
              <a:t>Athens, Greece</a:t>
            </a:r>
            <a:br>
              <a:rPr lang="en-GB" sz="1400" dirty="0" smtClean="0"/>
            </a:br>
            <a:r>
              <a:rPr lang="en-GB" sz="1400" dirty="0" smtClean="0"/>
              <a:t>petasis@iit.demokritos.gr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TkGecko</a:t>
            </a:r>
            <a:r>
              <a:rPr lang="en-GB" dirty="0" smtClean="0"/>
              <a:t>: an example (1)</a:t>
            </a:r>
            <a:endParaRPr lang="el-GR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152400" y="3657600"/>
          <a:ext cx="6629400" cy="2560320"/>
        </p:xfrm>
        <a:graphic>
          <a:graphicData uri="http://schemas.openxmlformats.org/drawingml/2006/table">
            <a:tbl>
              <a:tblPr/>
              <a:tblGrid>
                <a:gridCol w="66294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package 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require 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Tk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package 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require 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 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paths {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{C:\Program Files (x86)\Mozilla Firefox\xpcom.dll}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{C:\Program Files\Mozilla Firefox\xpcom.dll}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usr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/lib64/xulrunner-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1.9.1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libxpcom.so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usr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/lib64/xulrunner-sdk-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1.9.1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sdk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libxpcom.so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usr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/lib/xulrunner-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1.9.1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libxpcom.so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 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usr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/lib/xulrunner-sdk-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1.9.1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sdk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/lib/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libxpcom.so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}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 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xpcom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GB" sz="1400" dirty="0" err="1">
                          <a:latin typeface="Courier New"/>
                          <a:ea typeface="Calibri"/>
                          <a:cs typeface="Times New Roman"/>
                        </a:rPr>
                        <a:t>initializeXPCOM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 {*}</a:t>
                      </a:r>
                      <a:r>
                        <a:rPr lang="en-GB" sz="1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$paths</a:t>
                      </a:r>
                      <a:r>
                        <a:rPr lang="en-GB" sz="14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 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"XPCOM library: $</a:t>
                      </a:r>
                      <a:r>
                        <a:rPr lang="en-GB" sz="14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xpcom</a:t>
                      </a:r>
                      <a:r>
                        <a:rPr lang="en-GB" sz="14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10</a:t>
            </a:fld>
            <a:endParaRPr lang="el-GR" dirty="0"/>
          </a:p>
        </p:txBody>
      </p:sp>
      <p:grpSp>
        <p:nvGrpSpPr>
          <p:cNvPr id="1027" name="Group 3"/>
          <p:cNvGrpSpPr>
            <a:grpSpLocks noChangeAspect="1"/>
          </p:cNvGrpSpPr>
          <p:nvPr/>
        </p:nvGrpSpPr>
        <p:grpSpPr bwMode="auto">
          <a:xfrm>
            <a:off x="5486400" y="1295400"/>
            <a:ext cx="3444875" cy="2324100"/>
            <a:chOff x="4670" y="1440"/>
            <a:chExt cx="5425" cy="3660"/>
          </a:xfrm>
        </p:grpSpPr>
        <p:sp>
          <p:nvSpPr>
            <p:cNvPr id="1028" name="AutoShape 4"/>
            <p:cNvSpPr>
              <a:spLocks noChangeAspect="1" noChangeArrowheads="1"/>
            </p:cNvSpPr>
            <p:nvPr/>
          </p:nvSpPr>
          <p:spPr bwMode="auto">
            <a:xfrm>
              <a:off x="4670" y="1440"/>
              <a:ext cx="5425" cy="36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4670" y="1440"/>
              <a:ext cx="5425" cy="3660"/>
            </a:xfrm>
            <a:prstGeom prst="roundRect">
              <a:avLst>
                <a:gd name="adj" fmla="val 640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4860" y="1485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E36C0A"/>
                  </a:solidFill>
                  <a:effectLst/>
                  <a:latin typeface="Calibri" pitchFamily="34" charset="0"/>
                  <a:cs typeface="Arial" pitchFamily="34" charset="0"/>
                </a:rPr>
                <a:t>CODE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5130" y="1967"/>
              <a:ext cx="4535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err="1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Initialise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 XPCOM/XUL</a:t>
              </a:r>
              <a:endPara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5130" y="3080"/>
              <a:ext cx="4535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Create a </a:t>
              </a:r>
              <a:r>
                <a:rPr kumimoji="0" lang="en-US" b="1" i="0" u="none" strike="noStrike" cap="none" normalizeH="0" baseline="0" dirty="0" err="1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TkGecko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 widget</a:t>
              </a:r>
              <a:endPara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5130" y="4194"/>
              <a:ext cx="4535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Register Virtual Events Callbacks</a:t>
              </a:r>
              <a:endParaRPr kumimoji="0" lang="el-G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 flipV="1">
              <a:off x="7170" y="2637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 flipV="1">
              <a:off x="7170" y="3751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TkGecko</a:t>
            </a:r>
            <a:r>
              <a:rPr lang="en-GB" dirty="0" smtClean="0"/>
              <a:t>: an example </a:t>
            </a:r>
            <a:r>
              <a:rPr lang="en-GB" dirty="0" smtClean="0"/>
              <a:t>(2)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169" y="1295400"/>
          <a:ext cx="8763662" cy="3840480"/>
        </p:xfrm>
        <a:graphic>
          <a:graphicData uri="http://schemas.openxmlformats.org/drawingml/2006/table">
            <a:tbl>
              <a:tblPr/>
              <a:tblGrid>
                <a:gridCol w="8763662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xuldir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file 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nativename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file 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dirname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GB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xpcom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]]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appdir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{} ;</a:t>
                      </a:r>
                      <a:r>
                        <a:rPr lang="en-GB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Same as </a:t>
                      </a:r>
                      <a:r>
                        <a:rPr lang="en-GB" sz="18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xuldir</a:t>
                      </a:r>
                      <a:r>
                        <a:rPr lang="en-GB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...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profiledir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file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native [</a:t>
                      </a: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file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normalize ~/.</a:t>
                      </a:r>
                      <a:r>
                        <a:rPr lang="en-GB" sz="1800" dirty="0" err="1"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]]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1" dirty="0" smtClean="0">
                        <a:solidFill>
                          <a:srgbClr val="80404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GB" sz="18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"XUL directory:    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xuldir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"APP directory:    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appdir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"Profile directory: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profiledir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1" dirty="0" smtClean="0">
                        <a:solidFill>
                          <a:srgbClr val="80404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GB" sz="1800" dirty="0" smtClean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initializeXUL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:\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[</a:t>
                      </a:r>
                      <a:r>
                        <a:rPr lang="en-GB" sz="1800" b="1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r>
                        <a:rPr lang="en-GB" sz="1800" b="1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GB" sz="1800" b="1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initializeXUL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xuldir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appdir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$</a:t>
                      </a:r>
                      <a:r>
                        <a:rPr lang="en-GB" sz="18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profiledir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]"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1" dirty="0" smtClean="0">
                        <a:solidFill>
                          <a:srgbClr val="804040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 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=========================================================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 </a:t>
                      </a:r>
                      <a:r>
                        <a:rPr lang="en-GB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             Initialisation completed!"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 </a:t>
                      </a:r>
                      <a:r>
                        <a:rPr lang="en-GB" sz="1800" dirty="0">
                          <a:latin typeface="Courier New"/>
                          <a:ea typeface="Calibri"/>
                          <a:cs typeface="Times New Roman"/>
                        </a:rPr>
                        <a:t>=========================================================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05" marR="7150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TkGecko</a:t>
            </a:r>
            <a:r>
              <a:rPr lang="en-GB" dirty="0" smtClean="0"/>
              <a:t>: creating a widget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500" y="1295400"/>
          <a:ext cx="8763000" cy="4114800"/>
        </p:xfrm>
        <a:graphic>
          <a:graphicData uri="http://schemas.openxmlformats.org/drawingml/2006/table">
            <a:tbl>
              <a:tblPr/>
              <a:tblGrid>
                <a:gridCol w="87630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URI https://developer.mozilla.org/en-US/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grid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button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.back  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{ &lt; }  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command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onBack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button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.forward –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{ &gt; }  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command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onForward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button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.reload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{Reload} –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command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onReload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entry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.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uri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-</a:t>
                      </a:r>
                      <a:r>
                        <a:rPr lang="en-US" sz="1800" dirty="0" err="1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textvar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iable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URI]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button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.load    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{Load} 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command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onLoad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padx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pady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-sticky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snew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grid [</a:t>
                      </a:r>
                      <a:r>
                        <a:rPr lang="en-US" sz="1800" b="1" dirty="0" err="1">
                          <a:latin typeface="Courier New"/>
                          <a:ea typeface="Calibri"/>
                          <a:cs typeface="Times New Roman"/>
                        </a:rPr>
                        <a:t>tkgecko</a:t>
                      </a:r>
                      <a:r>
                        <a:rPr lang="en-US" sz="1800" b="1" dirty="0">
                          <a:latin typeface="Courier New"/>
                          <a:ea typeface="Calibri"/>
                          <a:cs typeface="Times New Roman"/>
                        </a:rPr>
                        <a:t>::browser .browser -width </a:t>
                      </a:r>
                      <a:r>
                        <a:rPr lang="en-US" sz="1800" b="1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800</a:t>
                      </a:r>
                      <a:r>
                        <a:rPr lang="en-US" sz="1800" b="1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urier New"/>
                          <a:ea typeface="Calibri"/>
                          <a:cs typeface="Times New Roman"/>
                        </a:rPr>
                        <a:t>             -height </a:t>
                      </a:r>
                      <a:r>
                        <a:rPr lang="en-US" sz="1800" b="1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600 </a:t>
                      </a:r>
                      <a:r>
                        <a:rPr lang="en-US" sz="1800" b="1" dirty="0">
                          <a:latin typeface="Courier New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b="1" dirty="0" err="1">
                          <a:latin typeface="Courier New"/>
                          <a:ea typeface="Calibri"/>
                          <a:cs typeface="Times New Roman"/>
                        </a:rPr>
                        <a:t>highlightthickness</a:t>
                      </a:r>
                      <a:r>
                        <a:rPr lang="en-US" sz="1800" b="1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columnspan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-sticky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snew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padx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pady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grid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::label .status 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textvariable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STATUS] - - -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ttk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::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progressbar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.progress]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-sticky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snew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padx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pady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2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grid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columnconfigure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.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-weight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grid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rowconfigure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.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-weight </a:t>
                      </a:r>
                      <a:r>
                        <a:rPr lang="en-US" sz="18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33" marR="650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TkGecko</a:t>
            </a:r>
            <a:r>
              <a:rPr lang="en-GB" dirty="0" smtClean="0"/>
              <a:t>: adding bindings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42901" y="1295400"/>
          <a:ext cx="8458199" cy="4876800"/>
        </p:xfrm>
        <a:graphic>
          <a:graphicData uri="http://schemas.openxmlformats.org/drawingml/2006/table">
            <a:tbl>
              <a:tblPr/>
              <a:tblGrid>
                <a:gridCol w="8458199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##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Bindings: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bind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OnStatusScriptChange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 {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::STATUS [</a:t>
                      </a:r>
                      <a:r>
                        <a:rPr lang="en-US" sz="16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lindex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%d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]}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bind 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OnStatusLinkChange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 {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::STATUS [</a:t>
                      </a:r>
                      <a:r>
                        <a:rPr lang="en-US" sz="16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lindex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%d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]}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bind 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OnStatusChange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     {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::STATUS [</a:t>
                      </a:r>
                      <a:r>
                        <a:rPr lang="en-US" sz="16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lindex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%d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]}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bind 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OnSetTitle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         {wm  title  . [</a:t>
                      </a:r>
                      <a:r>
                        <a:rPr lang="en-US" sz="16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lindex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%d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]}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bind 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OnProgressChange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   {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onProgress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{*}%d}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##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Other virtual events...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OnLocationChange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OnSetDimensions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OnStop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    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OnStateChange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OnFocusNextElement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OnFocusPrevElement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OnSetFocus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OnRemoveFocus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OnVisibilityChange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 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OnShowTooltip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bind .browser &lt;&lt;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OnHideTooltip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        {}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bind 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OnDocumentLoadInit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   {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onLoadInit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 {*}%d}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bind .browser &lt;&lt;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OnDocumentLoadFinish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&gt;&gt;   {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onLoadFinish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{*}%d}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Callbacks (1)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478280"/>
          <a:ext cx="8077200" cy="4389120"/>
        </p:xfrm>
        <a:graphic>
          <a:graphicData uri="http://schemas.openxmlformats.org/drawingml/2006/table">
            <a:tbl>
              <a:tblPr/>
              <a:tblGrid>
                <a:gridCol w="5486400"/>
                <a:gridCol w="2590800"/>
              </a:tblGrid>
              <a:tr h="4267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onLoadInit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args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} {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"&lt;&lt;</a:t>
                      </a:r>
                      <a:r>
                        <a:rPr lang="en-US" sz="16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onLoadInit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&gt;&gt;: $</a:t>
                      </a:r>
                      <a:r>
                        <a:rPr lang="en-US" sz="16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args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.progress state !disabled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.progress </a:t>
                      </a:r>
                      <a:r>
                        <a:rPr lang="en-US" sz="16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configure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-maximum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-</a:t>
                      </a:r>
                      <a:r>
                        <a:rPr lang="en-US" sz="16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0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onLoadInit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onLoadFinish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args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} {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puts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"&lt;&lt;</a:t>
                      </a:r>
                      <a:r>
                        <a:rPr lang="en-US" sz="16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onLoadFinish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&gt;&gt;: $</a:t>
                      </a:r>
                      <a:r>
                        <a:rPr lang="en-US" sz="1600" dirty="0" err="1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args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.progress state disabled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update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idle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after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1000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{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::STATUS {}}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testDOM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onLoadFinish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onLoad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 {} {</a:t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.browser navigate </a:t>
                      </a:r>
                      <a:r>
                        <a:rPr lang="en-US" sz="16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$::URI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dirty="0" err="1">
                          <a:latin typeface="Courier New"/>
                          <a:ea typeface="Calibri"/>
                          <a:cs typeface="Times New Roman"/>
                        </a:rPr>
                        <a:t>onNewPage</a:t>
                      </a: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onLoad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79" marR="400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 smtClean="0">
                          <a:latin typeface="Courier New"/>
                          <a:ea typeface="Calibri"/>
                          <a:cs typeface="Times New Roman"/>
                        </a:rPr>
                        <a:t>onBack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{} {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 .browser back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onBack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 smtClean="0">
                          <a:latin typeface="Courier New"/>
                          <a:ea typeface="Calibri"/>
                          <a:cs typeface="Times New Roman"/>
                        </a:rPr>
                        <a:t>onForward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{} {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 .browser forward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onForward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FF"/>
                        </a:solidFill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dirty="0" err="1" smtClean="0">
                          <a:latin typeface="Courier New"/>
                          <a:ea typeface="Calibri"/>
                          <a:cs typeface="Times New Roman"/>
                        </a:rPr>
                        <a:t>onReload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 {} {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 .browser reload</a:t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600" dirty="0" err="1" smtClean="0">
                          <a:latin typeface="Courier New"/>
                          <a:ea typeface="Calibri"/>
                          <a:cs typeface="Times New Roman"/>
                        </a:rPr>
                        <a:t>onNewPage</a:t>
                      </a: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600" dirty="0" smtClean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600" dirty="0" err="1" smtClean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onReload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79" marR="400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Callbacks (2)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534400" cy="4800600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4800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onNewPage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{} {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{[.browser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can_go_back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]} {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  .back state !disabled} 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else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{.back state disabled}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{[.browser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can_go_forward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]} {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  .forward state !disabled} 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else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{.forward state disabled}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onNewPage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proc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onProgress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{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uri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curUriProgress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maxUriProgress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                  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curTotalProgress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} {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  # puts "$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curTotalProgress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$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curTotalProgress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US" sz="18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expr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{abs(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curTotalProgress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)}]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dirty="0" err="1"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[</a:t>
                      </a:r>
                      <a:r>
                        <a:rPr lang="en-US" sz="1800" b="1" dirty="0" err="1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expr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{abs(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)}]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</a:t>
                      </a:r>
                      <a:r>
                        <a:rPr lang="en-US" sz="18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{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&gt;= 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curTotalProgress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} {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  .progress 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configure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-maximum 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maxTotalProgress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\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                        -</a:t>
                      </a:r>
                      <a:r>
                        <a:rPr lang="en-US" sz="1800" dirty="0">
                          <a:solidFill>
                            <a:srgbClr val="6A5ACD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curTotalProgres</a:t>
                      </a:r>
                      <a:r>
                        <a:rPr lang="en-US" sz="1800" kern="12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  }</a:t>
                      </a:r>
                      <a:b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ourier New"/>
                          <a:ea typeface="Calibri"/>
                          <a:cs typeface="Times New Roman"/>
                        </a:rPr>
                        <a:t>};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#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onProgress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79" marR="400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16</a:t>
            </a:fld>
            <a:endParaRPr lang="el-GR" dirty="0"/>
          </a:p>
        </p:txBody>
      </p:sp>
      <p:pic>
        <p:nvPicPr>
          <p:cNvPr id="7" name="Picture 6" descr="C:\Users\George\Pictures\ZScreen Images\Mozilla_Developer_Network-2010092918393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4207" y="961276"/>
            <a:ext cx="4915587" cy="536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TkGecko</a:t>
            </a:r>
            <a:r>
              <a:rPr lang="en-US" dirty="0" smtClean="0"/>
              <a:t> widget subcommands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err="1" smtClean="0"/>
              <a:t>focus_activate</a:t>
            </a:r>
            <a:endParaRPr lang="en-GB" b="1" dirty="0" smtClean="0"/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err="1" smtClean="0"/>
              <a:t>focus_deactivate</a:t>
            </a:r>
            <a:endParaRPr lang="en-GB" b="1" dirty="0" smtClean="0"/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smtClean="0"/>
              <a:t>navigate URI ?flags?</a:t>
            </a:r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smtClean="0"/>
              <a:t>load</a:t>
            </a:r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smtClean="0"/>
              <a:t>parse ?-base </a:t>
            </a:r>
            <a:r>
              <a:rPr lang="en-GB" b="1" dirty="0" err="1" smtClean="0"/>
              <a:t>base_uri</a:t>
            </a:r>
            <a:r>
              <a:rPr lang="en-GB" b="1" dirty="0" smtClean="0"/>
              <a:t>? ?-mime </a:t>
            </a:r>
            <a:r>
              <a:rPr lang="en-GB" b="1" dirty="0" smtClean="0"/>
              <a:t>	</a:t>
            </a:r>
            <a:r>
              <a:rPr lang="en-GB" b="1" dirty="0" err="1" smtClean="0"/>
              <a:t>mime_type</a:t>
            </a:r>
            <a:r>
              <a:rPr lang="en-GB" b="1" dirty="0" smtClean="0"/>
              <a:t>? ?--? Data</a:t>
            </a:r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smtClean="0"/>
              <a:t>stop ?flags?</a:t>
            </a:r>
          </a:p>
          <a:p>
            <a:r>
              <a:rPr lang="en-GB" i="1" dirty="0" smtClean="0"/>
              <a:t>pathname</a:t>
            </a:r>
            <a:r>
              <a:rPr lang="en-GB" dirty="0" smtClean="0"/>
              <a:t> </a:t>
            </a:r>
            <a:r>
              <a:rPr lang="en-GB" b="1" dirty="0" smtClean="0"/>
              <a:t>save ?-</a:t>
            </a:r>
            <a:r>
              <a:rPr lang="en-GB" b="1" dirty="0" err="1" smtClean="0"/>
              <a:t>data_dir</a:t>
            </a:r>
            <a:r>
              <a:rPr lang="en-GB" b="1" dirty="0" smtClean="0"/>
              <a:t> </a:t>
            </a:r>
            <a:r>
              <a:rPr lang="en-GB" b="1" dirty="0" err="1" smtClean="0"/>
              <a:t>data_dir</a:t>
            </a:r>
            <a:r>
              <a:rPr lang="en-GB" b="1" dirty="0" smtClean="0"/>
              <a:t>? ?-mime </a:t>
            </a:r>
            <a:r>
              <a:rPr lang="en-GB" b="1" dirty="0" smtClean="0"/>
              <a:t>	</a:t>
            </a:r>
            <a:r>
              <a:rPr lang="en-GB" b="1" dirty="0" err="1" smtClean="0"/>
              <a:t>mime_type</a:t>
            </a:r>
            <a:r>
              <a:rPr lang="en-GB" b="1" dirty="0" smtClean="0"/>
              <a:t>? ?-flags </a:t>
            </a:r>
            <a:r>
              <a:rPr lang="en-GB" b="1" dirty="0" err="1" smtClean="0"/>
              <a:t>flags</a:t>
            </a:r>
            <a:r>
              <a:rPr lang="en-GB" b="1" dirty="0" smtClean="0"/>
              <a:t>? ?-</a:t>
            </a:r>
            <a:r>
              <a:rPr lang="en-GB" b="1" dirty="0" err="1" smtClean="0"/>
              <a:t>pflags</a:t>
            </a:r>
            <a:r>
              <a:rPr lang="en-GB" b="1" dirty="0" smtClean="0"/>
              <a:t> </a:t>
            </a:r>
            <a:r>
              <a:rPr lang="en-GB" b="1" dirty="0" smtClean="0"/>
              <a:t>	</a:t>
            </a:r>
            <a:r>
              <a:rPr lang="en-GB" b="1" dirty="0" err="1" smtClean="0"/>
              <a:t>persist_flags</a:t>
            </a:r>
            <a:r>
              <a:rPr lang="en-GB" b="1" dirty="0" smtClean="0"/>
              <a:t>? ?-</a:t>
            </a:r>
            <a:r>
              <a:rPr lang="en-GB" b="1" dirty="0" err="1" smtClean="0"/>
              <a:t>col</a:t>
            </a:r>
            <a:r>
              <a:rPr lang="en-GB" b="1" dirty="0" smtClean="0"/>
              <a:t> </a:t>
            </a:r>
            <a:r>
              <a:rPr lang="en-GB" b="1" dirty="0" err="1" smtClean="0"/>
              <a:t>wrap_col</a:t>
            </a:r>
            <a:r>
              <a:rPr lang="en-GB" b="1" dirty="0" smtClean="0"/>
              <a:t>? ?--? </a:t>
            </a:r>
            <a:r>
              <a:rPr lang="en-GB" b="1" dirty="0" err="1" smtClean="0"/>
              <a:t>uri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17</a:t>
            </a:fld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TkGecko</a:t>
            </a:r>
            <a:r>
              <a:rPr lang="en-GB" dirty="0" smtClean="0"/>
              <a:t> and the DOM tree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800600"/>
          </a:xfrm>
        </p:spPr>
        <p:txBody>
          <a:bodyPr/>
          <a:lstStyle/>
          <a:p>
            <a:r>
              <a:rPr lang="en-US" sz="2200" dirty="0" smtClean="0"/>
              <a:t>Extensive support for accessing the DOM tree is provided</a:t>
            </a:r>
          </a:p>
          <a:p>
            <a:pPr lvl="1"/>
            <a:r>
              <a:rPr lang="en-GB" sz="1800" dirty="0" err="1" smtClean="0"/>
              <a:t>nsIDOMHTMLCollection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nsIDOMNodeList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nsIDOMNamedNodeMap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nsIDOMNode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nsIDOMElement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nsIDOMHTMLElement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nsIDOMAttr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nsIDOMDocument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nsIDOMHTMLDocument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nsIWebBrowserPersist</a:t>
            </a:r>
            <a:endParaRPr lang="el-GR" sz="1800" dirty="0" smtClean="0"/>
          </a:p>
          <a:p>
            <a:pPr lvl="1"/>
            <a:r>
              <a:rPr lang="en-GB" sz="1800" dirty="0" err="1" smtClean="0"/>
              <a:t>nsIDocumentEncoder</a:t>
            </a:r>
            <a:endParaRPr lang="el-GR" sz="1800" dirty="0" smtClean="0"/>
          </a:p>
          <a:p>
            <a:pPr lvl="1"/>
            <a:r>
              <a:rPr lang="en-GB" sz="1800" dirty="0" err="1" smtClean="0"/>
              <a:t>nsIWebBrowserSetup</a:t>
            </a:r>
            <a:endParaRPr lang="el-GR" sz="1800" dirty="0" smtClean="0"/>
          </a:p>
          <a:p>
            <a:pPr lvl="1"/>
            <a:r>
              <a:rPr lang="en-GB" sz="1800" dirty="0" err="1" smtClean="0"/>
              <a:t>nsIWebNavigation</a:t>
            </a:r>
            <a:endParaRPr lang="el-G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retrieving HTML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81999" cy="1828800"/>
        </p:xfrm>
        <a:graphic>
          <a:graphicData uri="http://schemas.openxmlformats.org/drawingml/2006/table">
            <a:tbl>
              <a:tblPr/>
              <a:tblGrid>
                <a:gridCol w="8381999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 </a:t>
                      </a:r>
                      <a:r>
                        <a:rPr lang="en-US" sz="2400" dirty="0" err="1"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$browser 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document]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 body    [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4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Courier New"/>
                          <a:ea typeface="Calibri"/>
                          <a:cs typeface="Times New Roman"/>
                        </a:rPr>
                        <a:t>GetBody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 content [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4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Courier New"/>
                          <a:ea typeface="Calibri"/>
                          <a:cs typeface="Times New Roman"/>
                        </a:rPr>
                        <a:t>SerializeToString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$body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$body 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–delete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4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400" dirty="0">
                          <a:latin typeface="Courier New"/>
                          <a:ea typeface="Calibri"/>
                          <a:cs typeface="Times New Roman"/>
                        </a:rPr>
                        <a:t>  -delete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537" marR="725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Tk</a:t>
            </a:r>
            <a:r>
              <a:rPr lang="en-US" dirty="0" smtClean="0"/>
              <a:t> and HTML</a:t>
            </a:r>
          </a:p>
          <a:p>
            <a:pPr lvl="1">
              <a:spcAft>
                <a:spcPts val="600"/>
              </a:spcAft>
            </a:pPr>
            <a:r>
              <a:rPr lang="en-US" dirty="0" err="1" smtClean="0"/>
              <a:t>Tkhtml</a:t>
            </a:r>
            <a:r>
              <a:rPr lang="en-US" dirty="0" smtClean="0"/>
              <a:t> &amp; Hv3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Embedding popular browsers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Gecko</a:t>
            </a:r>
          </a:p>
          <a:p>
            <a:pPr lvl="1">
              <a:spcAft>
                <a:spcPts val="2400"/>
              </a:spcAft>
            </a:pPr>
            <a:r>
              <a:rPr lang="en-US" dirty="0" err="1" smtClean="0"/>
              <a:t>TkGecko</a:t>
            </a:r>
            <a:r>
              <a:rPr lang="en-US" dirty="0" smtClean="0"/>
              <a:t>: embedding Gecko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Examples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Rendering a URL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Retrieving information from the DOM tree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Conclusions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15 Oct 2010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TkGecko</a:t>
            </a:r>
            <a:r>
              <a:rPr lang="en-US" b="1" dirty="0" smtClean="0"/>
              <a:t>: Another Attempt of an HTML Renderer for </a:t>
            </a:r>
            <a:r>
              <a:rPr lang="en-US" b="1" dirty="0" err="1" smtClean="0"/>
              <a:t>Tk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retrieving formatted text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82755" cy="3962400"/>
        </p:xfrm>
        <a:graphic>
          <a:graphicData uri="http://schemas.openxmlformats.org/drawingml/2006/table">
            <a:tbl>
              <a:tblPr/>
              <a:tblGrid>
                <a:gridCol w="838275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    [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$browser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document]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body    [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0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GetBody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encoder [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0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GetEncoder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2E8B57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text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/plain 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if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$encoder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ne 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"NULL"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} {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$encoder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SetNode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$body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set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content [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$encoder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EncodeToString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]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$encoder </a:t>
                      </a:r>
                      <a:r>
                        <a:rPr lang="en-US" sz="2000" dirty="0" err="1">
                          <a:latin typeface="Courier New"/>
                          <a:ea typeface="Calibri"/>
                          <a:cs typeface="Times New Roman"/>
                        </a:rPr>
                        <a:t>SetNode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NULL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} </a:t>
                      </a: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else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{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404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set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content 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"NULL encoder!"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}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$body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   -delete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$encoder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–delete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2000" dirty="0" err="1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dom</a:t>
                      </a:r>
                      <a:r>
                        <a:rPr lang="en-US" sz="2000" dirty="0">
                          <a:solidFill>
                            <a:srgbClr val="008080"/>
                          </a:solidFill>
                          <a:latin typeface="Courier New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000" dirty="0">
                          <a:latin typeface="Courier New"/>
                          <a:ea typeface="Calibri"/>
                          <a:cs typeface="Times New Roman"/>
                        </a:rPr>
                        <a:t> -delete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1555" marR="815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20</a:t>
            </a:fld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TkGecko</a:t>
            </a:r>
            <a:r>
              <a:rPr lang="en-US" dirty="0" smtClean="0"/>
              <a:t> embeds Gecko under </a:t>
            </a:r>
            <a:r>
              <a:rPr lang="en-US" dirty="0" err="1" smtClean="0"/>
              <a:t>Tk</a:t>
            </a:r>
            <a:endParaRPr lang="en-US" dirty="0" smtClean="0"/>
          </a:p>
          <a:p>
            <a:pPr lvl="1"/>
            <a:r>
              <a:rPr lang="en-US" dirty="0" smtClean="0"/>
              <a:t>Supported platforms: Windows and Linux</a:t>
            </a:r>
          </a:p>
          <a:p>
            <a:r>
              <a:rPr lang="en-US" dirty="0" smtClean="0"/>
              <a:t>Basic functionality already available</a:t>
            </a:r>
          </a:p>
          <a:p>
            <a:pPr lvl="1"/>
            <a:r>
              <a:rPr lang="en-US" dirty="0" smtClean="0"/>
              <a:t>Displaying HTML</a:t>
            </a:r>
          </a:p>
          <a:p>
            <a:pPr lvl="1"/>
            <a:r>
              <a:rPr lang="en-US" dirty="0" smtClean="0"/>
              <a:t>Manipulating DOM tree</a:t>
            </a:r>
          </a:p>
          <a:p>
            <a:r>
              <a:rPr lang="en-US" dirty="0" smtClean="0"/>
              <a:t>Thread safety is an issue</a:t>
            </a:r>
          </a:p>
          <a:p>
            <a:pPr lvl="1"/>
            <a:r>
              <a:rPr lang="en-US" dirty="0" smtClean="0"/>
              <a:t>Not tested at all</a:t>
            </a:r>
          </a:p>
          <a:p>
            <a:r>
              <a:rPr lang="en-US" dirty="0" smtClean="0"/>
              <a:t>Some stability issues do exist</a:t>
            </a:r>
          </a:p>
          <a:p>
            <a:pPr lvl="1"/>
            <a:r>
              <a:rPr lang="en-US" dirty="0" smtClean="0"/>
              <a:t>Random lockups after a number of pages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21</a:t>
            </a:fld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62300"/>
            <a:ext cx="83820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</a:t>
            </a:r>
            <a:r>
              <a:rPr lang="en-US" dirty="0" smtClean="0"/>
              <a:t> and 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Displaying HTML in </a:t>
            </a:r>
            <a:r>
              <a:rPr lang="en-US" dirty="0" err="1" smtClean="0"/>
              <a:t>Tk</a:t>
            </a:r>
            <a:r>
              <a:rPr lang="en-US" dirty="0" smtClean="0"/>
              <a:t> has always been an issue</a:t>
            </a:r>
          </a:p>
          <a:p>
            <a:r>
              <a:rPr lang="en-GB" dirty="0" smtClean="0"/>
              <a:t>This shortcoming has been the motivation for a large number of attempts:</a:t>
            </a:r>
          </a:p>
          <a:p>
            <a:pPr lvl="1"/>
            <a:r>
              <a:rPr lang="en-GB" dirty="0" smtClean="0"/>
              <a:t>From simple rendering of HTML subsets on the text or canvas </a:t>
            </a:r>
            <a:r>
              <a:rPr lang="en-GB" dirty="0" smtClean="0"/>
              <a:t>widget</a:t>
            </a:r>
            <a:endParaRPr lang="en-GB" dirty="0" smtClean="0"/>
          </a:p>
          <a:p>
            <a:pPr lvl="2"/>
            <a:r>
              <a:rPr lang="en-GB" dirty="0" smtClean="0"/>
              <a:t>i.e. for implementing help systems)</a:t>
            </a:r>
          </a:p>
          <a:p>
            <a:pPr lvl="1"/>
            <a:r>
              <a:rPr lang="en-GB" dirty="0" smtClean="0"/>
              <a:t>To full-featured Web browsers</a:t>
            </a:r>
          </a:p>
          <a:p>
            <a:pPr lvl="2"/>
            <a:r>
              <a:rPr lang="en-GB" dirty="0" smtClean="0"/>
              <a:t>like </a:t>
            </a:r>
            <a:r>
              <a:rPr lang="en-GB" dirty="0" smtClean="0"/>
              <a:t>Hv3 </a:t>
            </a:r>
            <a:r>
              <a:rPr lang="en-GB" dirty="0" smtClean="0"/>
              <a:t>or </a:t>
            </a:r>
            <a:r>
              <a:rPr lang="en-GB" dirty="0" err="1" smtClean="0"/>
              <a:t>BrowseX</a:t>
            </a:r>
            <a:endParaRPr lang="en-GB" dirty="0" smtClean="0"/>
          </a:p>
          <a:p>
            <a:r>
              <a:rPr lang="en-GB" dirty="0" smtClean="0"/>
              <a:t>The relevant </a:t>
            </a:r>
            <a:r>
              <a:rPr lang="en-GB" dirty="0" smtClean="0"/>
              <a:t>Wiki </a:t>
            </a:r>
            <a:r>
              <a:rPr lang="en-GB" dirty="0" smtClean="0"/>
              <a:t>page </a:t>
            </a:r>
            <a:r>
              <a:rPr lang="en-GB" dirty="0" smtClean="0"/>
              <a:t>lists </a:t>
            </a:r>
            <a:r>
              <a:rPr lang="en-GB" dirty="0" smtClean="0"/>
              <a:t>more than 20 projects</a:t>
            </a:r>
          </a:p>
          <a:p>
            <a:pPr lvl="1"/>
            <a:r>
              <a:rPr lang="en-GB" dirty="0" smtClean="0"/>
              <a:t>Does not cover all approaches trying to embed existing browsers in </a:t>
            </a:r>
            <a:r>
              <a:rPr lang="en-GB" dirty="0" err="1" smtClean="0"/>
              <a:t>Tk</a:t>
            </a:r>
            <a:r>
              <a:rPr lang="en-GB" dirty="0" smtClean="0"/>
              <a:t> (COM, </a:t>
            </a:r>
            <a:r>
              <a:rPr lang="en-GB" dirty="0" smtClean="0"/>
              <a:t>X11, </a:t>
            </a:r>
            <a:r>
              <a:rPr lang="en-GB" dirty="0" smtClean="0"/>
              <a:t>etc)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Tkhtml</a:t>
            </a:r>
            <a:r>
              <a:rPr lang="en-US" dirty="0" smtClean="0"/>
              <a:t> is one of the most popular extensions</a:t>
            </a:r>
          </a:p>
          <a:p>
            <a:pPr lvl="1"/>
            <a:r>
              <a:rPr lang="en-GB" dirty="0" smtClean="0"/>
              <a:t>An implementation of an HTML rendering component for the </a:t>
            </a:r>
            <a:r>
              <a:rPr lang="en-GB" dirty="0" err="1" smtClean="0"/>
              <a:t>Tk</a:t>
            </a:r>
            <a:r>
              <a:rPr lang="en-GB" dirty="0" smtClean="0"/>
              <a:t> toolkit in C</a:t>
            </a:r>
          </a:p>
          <a:p>
            <a:pPr lvl="1"/>
            <a:r>
              <a:rPr lang="en-GB" dirty="0" smtClean="0"/>
              <a:t>Actively maintained</a:t>
            </a:r>
          </a:p>
          <a:p>
            <a:pPr lvl="1"/>
            <a:r>
              <a:rPr lang="en-GB" dirty="0" smtClean="0"/>
              <a:t>S</a:t>
            </a:r>
            <a:r>
              <a:rPr lang="en-GB" dirty="0" smtClean="0"/>
              <a:t>upports </a:t>
            </a:r>
            <a:r>
              <a:rPr lang="en-GB" dirty="0" smtClean="0"/>
              <a:t>many HTML 4 features</a:t>
            </a:r>
          </a:p>
          <a:p>
            <a:pPr lvl="2"/>
            <a:r>
              <a:rPr lang="en-GB" dirty="0" smtClean="0"/>
              <a:t>CCS</a:t>
            </a:r>
          </a:p>
          <a:p>
            <a:pPr lvl="2"/>
            <a:r>
              <a:rPr lang="en-GB" dirty="0" smtClean="0"/>
              <a:t>JavaScript (through the Simple </a:t>
            </a:r>
            <a:r>
              <a:rPr lang="en-GB" dirty="0" err="1" smtClean="0"/>
              <a:t>ECMAScript</a:t>
            </a:r>
            <a:r>
              <a:rPr lang="en-GB" dirty="0" smtClean="0"/>
              <a:t> Engine)</a:t>
            </a:r>
          </a:p>
          <a:p>
            <a:r>
              <a:rPr lang="en-GB" dirty="0" smtClean="0"/>
              <a:t>Despite the impressive supported list of features, </a:t>
            </a:r>
            <a:r>
              <a:rPr lang="en-GB" dirty="0" err="1" smtClean="0"/>
              <a:t>Tkhtml</a:t>
            </a:r>
            <a:r>
              <a:rPr lang="en-GB" dirty="0" smtClean="0"/>
              <a:t> is missing features like:</a:t>
            </a:r>
          </a:p>
          <a:p>
            <a:pPr lvl="1"/>
            <a:r>
              <a:rPr lang="en-GB" dirty="0" smtClean="0"/>
              <a:t>Complete JavaScript support</a:t>
            </a:r>
          </a:p>
          <a:p>
            <a:pPr lvl="1"/>
            <a:r>
              <a:rPr lang="en-GB" dirty="0" smtClean="0"/>
              <a:t>Flash</a:t>
            </a:r>
          </a:p>
          <a:p>
            <a:pPr lvl="1"/>
            <a:r>
              <a:rPr lang="en-GB" dirty="0" smtClean="0"/>
              <a:t>Java, ...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popular browsers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approaches that try to embed a full-featured Web browser have been presented</a:t>
            </a:r>
          </a:p>
          <a:p>
            <a:r>
              <a:rPr lang="en-GB" dirty="0" smtClean="0"/>
              <a:t>Internet Explorer is a popular target </a:t>
            </a:r>
            <a:r>
              <a:rPr lang="en-GB" dirty="0" smtClean="0"/>
              <a:t>(Windows)</a:t>
            </a:r>
            <a:endParaRPr lang="en-GB" dirty="0" smtClean="0"/>
          </a:p>
          <a:p>
            <a:pPr lvl="1"/>
            <a:r>
              <a:rPr lang="en-GB" dirty="0" smtClean="0"/>
              <a:t>Through COM, either with </a:t>
            </a:r>
            <a:r>
              <a:rPr lang="en-GB" dirty="0" err="1" smtClean="0"/>
              <a:t>Tcom</a:t>
            </a:r>
            <a:r>
              <a:rPr lang="en-GB" dirty="0" smtClean="0"/>
              <a:t> or </a:t>
            </a:r>
            <a:r>
              <a:rPr lang="en-GB" dirty="0" err="1" smtClean="0"/>
              <a:t>Optcl</a:t>
            </a:r>
            <a:endParaRPr lang="en-GB" dirty="0" smtClean="0"/>
          </a:p>
          <a:p>
            <a:r>
              <a:rPr lang="en-GB" dirty="0" smtClean="0"/>
              <a:t>Under Unix, a similar </a:t>
            </a:r>
            <a:r>
              <a:rPr lang="en-GB" dirty="0" smtClean="0"/>
              <a:t>effort </a:t>
            </a:r>
            <a:r>
              <a:rPr lang="en-GB" dirty="0" smtClean="0"/>
              <a:t>has been made by the Entice project</a:t>
            </a:r>
          </a:p>
          <a:p>
            <a:pPr lvl="1"/>
            <a:r>
              <a:rPr lang="en-GB" dirty="0" smtClean="0"/>
              <a:t>Which embeds Firefox through the </a:t>
            </a:r>
            <a:r>
              <a:rPr lang="en-GB" dirty="0" err="1" smtClean="0"/>
              <a:t>TkXext</a:t>
            </a:r>
            <a:r>
              <a:rPr lang="en-GB" dirty="0" smtClean="0"/>
              <a:t> extension for X11</a:t>
            </a:r>
          </a:p>
          <a:p>
            <a:r>
              <a:rPr lang="en-GB" dirty="0" err="1" smtClean="0"/>
              <a:t>TkGecko</a:t>
            </a:r>
            <a:r>
              <a:rPr lang="en-GB" dirty="0" smtClean="0"/>
              <a:t> is a similar approach: tries to embed a popular and cross-platform browser</a:t>
            </a:r>
          </a:p>
          <a:p>
            <a:pPr lvl="1"/>
            <a:r>
              <a:rPr lang="en-GB" dirty="0" smtClean="0"/>
              <a:t>The rendering engine of Firefox was chosen, known as Gecko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TkGecko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the first project that tries to embed Gecko</a:t>
            </a:r>
          </a:p>
          <a:p>
            <a:pPr lvl="1"/>
            <a:r>
              <a:rPr lang="en-US" dirty="0" smtClean="0"/>
              <a:t>An earlier attempt has been sponsored by a </a:t>
            </a:r>
            <a:r>
              <a:rPr lang="en-US" dirty="0" smtClean="0"/>
              <a:t>company(</a:t>
            </a:r>
            <a:r>
              <a:rPr lang="en-US" dirty="0" err="1" smtClean="0"/>
              <a:t>Eolas</a:t>
            </a:r>
            <a:r>
              <a:rPr lang="en-US" dirty="0" smtClean="0"/>
              <a:t> Technologies)</a:t>
            </a:r>
            <a:endParaRPr lang="en-US" dirty="0" smtClean="0"/>
          </a:p>
          <a:p>
            <a:pPr lvl="1"/>
            <a:r>
              <a:rPr lang="en-US" dirty="0" smtClean="0"/>
              <a:t>Presented at the 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Tcl</a:t>
            </a:r>
            <a:r>
              <a:rPr lang="en-US" dirty="0" smtClean="0"/>
              <a:t> conference (2000)</a:t>
            </a:r>
          </a:p>
          <a:p>
            <a:pPr lvl="1"/>
            <a:r>
              <a:rPr lang="en-US" dirty="0" smtClean="0"/>
              <a:t>Closed-source project</a:t>
            </a:r>
          </a:p>
          <a:p>
            <a:endParaRPr lang="en-US" dirty="0" smtClean="0"/>
          </a:p>
          <a:p>
            <a:r>
              <a:rPr lang="en-US" dirty="0" smtClean="0"/>
              <a:t>Newer </a:t>
            </a:r>
            <a:r>
              <a:rPr lang="en-US" dirty="0" err="1" smtClean="0"/>
              <a:t>TkGecko</a:t>
            </a:r>
            <a:r>
              <a:rPr lang="en-US" dirty="0" smtClean="0"/>
              <a:t> is open source</a:t>
            </a:r>
          </a:p>
          <a:p>
            <a:pPr lvl="1"/>
            <a:r>
              <a:rPr lang="en-US" dirty="0" smtClean="0"/>
              <a:t>Under the BSD license</a:t>
            </a:r>
          </a:p>
          <a:p>
            <a:pPr lvl="1"/>
            <a:r>
              <a:rPr lang="en-US" dirty="0" smtClean="0"/>
              <a:t>Sources hosted at </a:t>
            </a:r>
            <a:r>
              <a:rPr lang="en-US" dirty="0" err="1" smtClean="0"/>
              <a:t>SourceForge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Mozilla’s Gecko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Gecko is a cross-platform, standards-compliant and feature-complete rendering engine</a:t>
            </a:r>
          </a:p>
          <a:p>
            <a:r>
              <a:rPr lang="en-GB" dirty="0" smtClean="0"/>
              <a:t>Quite popular:</a:t>
            </a:r>
          </a:p>
          <a:p>
            <a:pPr lvl="1"/>
            <a:r>
              <a:rPr lang="en-GB" dirty="0" smtClean="0"/>
              <a:t>Firefox, Thunderbird, Camino, Flock, </a:t>
            </a:r>
            <a:r>
              <a:rPr lang="en-GB" dirty="0" err="1" smtClean="0"/>
              <a:t>SeaMonkey</a:t>
            </a:r>
            <a:r>
              <a:rPr lang="en-GB" dirty="0" smtClean="0"/>
              <a:t>,</a:t>
            </a:r>
            <a:br>
              <a:rPr lang="en-GB" dirty="0" smtClean="0"/>
            </a:br>
            <a:r>
              <a:rPr lang="en-GB" dirty="0" smtClean="0"/>
              <a:t>k-</a:t>
            </a:r>
            <a:r>
              <a:rPr lang="en-GB" dirty="0" err="1" smtClean="0"/>
              <a:t>Meleon</a:t>
            </a:r>
            <a:r>
              <a:rPr lang="en-GB" dirty="0" smtClean="0"/>
              <a:t>, Netscape 9, </a:t>
            </a:r>
            <a:r>
              <a:rPr lang="en-GB" dirty="0" smtClean="0"/>
              <a:t>etc.</a:t>
            </a:r>
            <a:endParaRPr lang="en-GB" dirty="0" smtClean="0"/>
          </a:p>
          <a:p>
            <a:r>
              <a:rPr lang="en-GB" dirty="0" smtClean="0"/>
              <a:t>Quite complex</a:t>
            </a:r>
          </a:p>
          <a:p>
            <a:pPr lvl="1"/>
            <a:r>
              <a:rPr lang="en-GB" dirty="0" smtClean="0"/>
              <a:t>Its complexity is evident not only by the size of its source code, but also by the effort required in order to embed it in a C++ application</a:t>
            </a:r>
          </a:p>
          <a:p>
            <a:r>
              <a:rPr lang="en-GB" dirty="0" smtClean="0"/>
              <a:t>Embedding is performed through XPCOM</a:t>
            </a:r>
          </a:p>
          <a:p>
            <a:pPr lvl="1"/>
            <a:r>
              <a:rPr lang="en-GB" dirty="0" smtClean="0"/>
              <a:t>A protocol similar to COM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Gecko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 for embedding Gecko is available</a:t>
            </a:r>
          </a:p>
          <a:p>
            <a:r>
              <a:rPr lang="en-US" dirty="0" smtClean="0"/>
              <a:t>Embedding Gecko is not easy:</a:t>
            </a:r>
          </a:p>
          <a:p>
            <a:pPr lvl="1"/>
            <a:r>
              <a:rPr lang="en-GB" dirty="0" smtClean="0"/>
              <a:t>Stability of the API: more fluid than stable</a:t>
            </a:r>
          </a:p>
          <a:p>
            <a:pPr lvl="2"/>
            <a:r>
              <a:rPr lang="en-GB" dirty="0" smtClean="0"/>
              <a:t>Multiple embedding APIs available</a:t>
            </a:r>
          </a:p>
          <a:p>
            <a:pPr lvl="2"/>
            <a:r>
              <a:rPr lang="en-GB" dirty="0" smtClean="0"/>
              <a:t>A new one has appeared since </a:t>
            </a:r>
            <a:r>
              <a:rPr lang="en-GB" dirty="0" err="1" smtClean="0"/>
              <a:t>TkGecko</a:t>
            </a:r>
            <a:r>
              <a:rPr lang="en-GB" dirty="0" smtClean="0"/>
              <a:t> development started (less than a year ago!)</a:t>
            </a:r>
          </a:p>
          <a:p>
            <a:pPr lvl="1"/>
            <a:r>
              <a:rPr lang="en-GB" dirty="0" smtClean="0"/>
              <a:t>Complexity of the API: functionality scattered among many interfaces</a:t>
            </a:r>
            <a:endParaRPr lang="el-GR" dirty="0" smtClean="0"/>
          </a:p>
          <a:p>
            <a:pPr lvl="1"/>
            <a:r>
              <a:rPr lang="en-GB" dirty="0" smtClean="0"/>
              <a:t>Thread-safety: unknown internal threading model</a:t>
            </a:r>
            <a:endParaRPr lang="el-GR" dirty="0" smtClean="0"/>
          </a:p>
          <a:p>
            <a:pPr lvl="1"/>
            <a:r>
              <a:rPr lang="en-GB" dirty="0" smtClean="0"/>
              <a:t>Dependence upon toolkits: i.e. GTK+ under Linux</a:t>
            </a:r>
          </a:p>
          <a:p>
            <a:pPr lvl="2"/>
            <a:r>
              <a:rPr lang="en-US" dirty="0" smtClean="0"/>
              <a:t>The toolkit must be </a:t>
            </a:r>
            <a:r>
              <a:rPr lang="en-US" dirty="0" err="1" smtClean="0"/>
              <a:t>initialised</a:t>
            </a:r>
            <a:r>
              <a:rPr lang="en-US" dirty="0" smtClean="0"/>
              <a:t> along </a:t>
            </a:r>
            <a:r>
              <a:rPr lang="en-US" dirty="0" err="1" smtClean="0"/>
              <a:t>Tk</a:t>
            </a:r>
            <a:r>
              <a:rPr lang="en-US" dirty="0" smtClean="0"/>
              <a:t>, and </a:t>
            </a:r>
            <a:r>
              <a:rPr lang="en-US" dirty="0" err="1" smtClean="0"/>
              <a:t>Tk</a:t>
            </a:r>
            <a:r>
              <a:rPr lang="en-US" dirty="0" smtClean="0"/>
              <a:t> windows to be mapped in windows of the toolkit</a:t>
            </a:r>
            <a:endParaRPr lang="el-GR" dirty="0" smtClean="0"/>
          </a:p>
          <a:p>
            <a:pPr lvl="2"/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TkGecko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TkGecko</a:t>
            </a:r>
            <a:r>
              <a:rPr lang="en-GB" dirty="0" smtClean="0"/>
              <a:t> implements a large percent of the required interfaces</a:t>
            </a:r>
          </a:p>
          <a:p>
            <a:pPr lvl="1"/>
            <a:r>
              <a:rPr lang="en-GB" dirty="0" smtClean="0"/>
              <a:t>Supporting a wide range of features</a:t>
            </a:r>
          </a:p>
          <a:p>
            <a:r>
              <a:rPr lang="en-GB" dirty="0" smtClean="0"/>
              <a:t>The source code is a mixture of static </a:t>
            </a:r>
            <a:r>
              <a:rPr lang="en-GB" dirty="0" smtClean="0"/>
              <a:t>code, </a:t>
            </a:r>
            <a:r>
              <a:rPr lang="en-GB" dirty="0" smtClean="0"/>
              <a:t>and code dynamically generated through SWIG</a:t>
            </a:r>
          </a:p>
          <a:p>
            <a:pPr lvl="1"/>
            <a:r>
              <a:rPr lang="en-GB" dirty="0" smtClean="0"/>
              <a:t>SWIG is mostly used to interface DOM classes</a:t>
            </a:r>
          </a:p>
          <a:p>
            <a:r>
              <a:rPr lang="en-GB" dirty="0" smtClean="0"/>
              <a:t>Building </a:t>
            </a:r>
            <a:r>
              <a:rPr lang="en-GB" dirty="0" err="1" smtClean="0"/>
              <a:t>TkGecko</a:t>
            </a:r>
            <a:r>
              <a:rPr lang="en-GB" dirty="0" smtClean="0"/>
              <a:t> is not difficult, due to </a:t>
            </a:r>
            <a:r>
              <a:rPr lang="en-GB" dirty="0" err="1" smtClean="0"/>
              <a:t>CMake</a:t>
            </a:r>
            <a:endParaRPr lang="en-GB" dirty="0" smtClean="0"/>
          </a:p>
          <a:p>
            <a:pPr lvl="1"/>
            <a:r>
              <a:rPr lang="en-GB" dirty="0" smtClean="0"/>
              <a:t>Provided that a Development </a:t>
            </a:r>
            <a:r>
              <a:rPr lang="en-GB" dirty="0" err="1" smtClean="0"/>
              <a:t>XULRunner</a:t>
            </a:r>
            <a:r>
              <a:rPr lang="en-GB" dirty="0" smtClean="0"/>
              <a:t> SDK is available</a:t>
            </a:r>
          </a:p>
          <a:p>
            <a:r>
              <a:rPr lang="en-GB" dirty="0" smtClean="0"/>
              <a:t>Under Linux, GTK+ is initialised in a separate thread, </a:t>
            </a:r>
            <a:r>
              <a:rPr lang="en-GB" dirty="0" smtClean="0"/>
              <a:t>under which Gecko </a:t>
            </a:r>
            <a:r>
              <a:rPr lang="en-GB" dirty="0" smtClean="0"/>
              <a:t>is embedded</a:t>
            </a:r>
          </a:p>
          <a:p>
            <a:pPr lvl="1"/>
            <a:r>
              <a:rPr lang="en-GB" sz="2000" dirty="0" smtClean="0"/>
              <a:t>Messages are exchanged among this thread and </a:t>
            </a:r>
            <a:r>
              <a:rPr lang="en-GB" sz="2000" dirty="0" err="1" smtClean="0"/>
              <a:t>Tk</a:t>
            </a:r>
            <a:r>
              <a:rPr lang="en-GB" sz="2000" dirty="0" smtClean="0"/>
              <a:t> ones</a:t>
            </a:r>
            <a:endParaRPr lang="el-GR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TkGecko: Another Attempt of an HTML Renderer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IT-Demokritos">
  <a:themeElements>
    <a:clrScheme name="boemie_ncsr 14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FF9900"/>
      </a:accent1>
      <a:accent2>
        <a:srgbClr val="336699"/>
      </a:accent2>
      <a:accent3>
        <a:srgbClr val="FFFFFF"/>
      </a:accent3>
      <a:accent4>
        <a:srgbClr val="000082"/>
      </a:accent4>
      <a:accent5>
        <a:srgbClr val="FFCAAA"/>
      </a:accent5>
      <a:accent6>
        <a:srgbClr val="2D5C8A"/>
      </a:accent6>
      <a:hlink>
        <a:srgbClr val="336699"/>
      </a:hlink>
      <a:folHlink>
        <a:srgbClr val="336699"/>
      </a:folHlink>
    </a:clrScheme>
    <a:fontScheme name="boemie_ncs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boemie_n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14">
        <a:dk1>
          <a:srgbClr val="000099"/>
        </a:dk1>
        <a:lt1>
          <a:srgbClr val="FFFFFF"/>
        </a:lt1>
        <a:dk2>
          <a:srgbClr val="003399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IIT-Demokritos</Template>
  <TotalTime>2629</TotalTime>
  <Words>1252</Words>
  <Application>Microsoft Office PowerPoint</Application>
  <PresentationFormat>On-screen Show (4:3)</PresentationFormat>
  <Paragraphs>251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IIT-Demokritos</vt:lpstr>
      <vt:lpstr>TkGecko: Another Attempt for an HTML Renderer for Tk</vt:lpstr>
      <vt:lpstr>Overview</vt:lpstr>
      <vt:lpstr>Tk and HTML</vt:lpstr>
      <vt:lpstr>Tkhtml</vt:lpstr>
      <vt:lpstr>Embedding popular browsers</vt:lpstr>
      <vt:lpstr>TkGecko</vt:lpstr>
      <vt:lpstr>Mozilla’s Gecko</vt:lpstr>
      <vt:lpstr>Embedding Gecko</vt:lpstr>
      <vt:lpstr>TkGecko</vt:lpstr>
      <vt:lpstr>Using TkGecko: an example (1)</vt:lpstr>
      <vt:lpstr>Using TkGecko: an example (2)</vt:lpstr>
      <vt:lpstr>TkGecko: creating a widget</vt:lpstr>
      <vt:lpstr>TkGecko: adding bindings</vt:lpstr>
      <vt:lpstr>Callbacks (1)</vt:lpstr>
      <vt:lpstr>Callbacks (2)</vt:lpstr>
      <vt:lpstr>Result</vt:lpstr>
      <vt:lpstr>TkGecko widget subcommands</vt:lpstr>
      <vt:lpstr>TkGecko and the DOM tree</vt:lpstr>
      <vt:lpstr>Example: retrieving HTML</vt:lpstr>
      <vt:lpstr>Example: retrieving formatted text</vt:lpstr>
      <vt:lpstr>Conclusions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Itcl and TclOO</dc:title>
  <dc:creator>George</dc:creator>
  <cp:lastModifiedBy>George</cp:lastModifiedBy>
  <cp:revision>466</cp:revision>
  <dcterms:created xsi:type="dcterms:W3CDTF">2006-08-16T00:00:00Z</dcterms:created>
  <dcterms:modified xsi:type="dcterms:W3CDTF">2010-10-14T02:06:00Z</dcterms:modified>
</cp:coreProperties>
</file>