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20"/>
  </p:notesMasterIdLst>
  <p:sldIdLst>
    <p:sldId id="256" r:id="rId2"/>
    <p:sldId id="319" r:id="rId3"/>
    <p:sldId id="320" r:id="rId4"/>
    <p:sldId id="337" r:id="rId5"/>
    <p:sldId id="338" r:id="rId6"/>
    <p:sldId id="339" r:id="rId7"/>
    <p:sldId id="340" r:id="rId8"/>
    <p:sldId id="341" r:id="rId9"/>
    <p:sldId id="342" r:id="rId10"/>
    <p:sldId id="343" r:id="rId11"/>
    <p:sldId id="344" r:id="rId12"/>
    <p:sldId id="345" r:id="rId13"/>
    <p:sldId id="346" r:id="rId14"/>
    <p:sldId id="347" r:id="rId15"/>
    <p:sldId id="348" r:id="rId16"/>
    <p:sldId id="349" r:id="rId17"/>
    <p:sldId id="350" r:id="rId18"/>
    <p:sldId id="312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0080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164" y="-15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D6F1F1-83DC-4F6F-A35E-B5F3471F3C60}" type="datetimeFigureOut">
              <a:rPr lang="el-GR" smtClean="0"/>
              <a:pPr/>
              <a:t>11/10/2010</a:t>
            </a:fld>
            <a:endParaRPr lang="el-G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616358-5275-48FB-B59D-0B4941651C99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10"/>
          <p:cNvSpPr>
            <a:spLocks noChangeShapeType="1"/>
          </p:cNvSpPr>
          <p:nvPr/>
        </p:nvSpPr>
        <p:spPr bwMode="auto">
          <a:xfrm flipH="1">
            <a:off x="304800" y="2362200"/>
            <a:ext cx="8534400" cy="0"/>
          </a:xfrm>
          <a:prstGeom prst="line">
            <a:avLst/>
          </a:prstGeom>
          <a:noFill/>
          <a:ln w="9525">
            <a:solidFill>
              <a:srgbClr val="336699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l-GR"/>
          </a:p>
        </p:txBody>
      </p:sp>
      <p:sp>
        <p:nvSpPr>
          <p:cNvPr id="5" name="Line 11"/>
          <p:cNvSpPr>
            <a:spLocks noChangeShapeType="1"/>
          </p:cNvSpPr>
          <p:nvPr/>
        </p:nvSpPr>
        <p:spPr bwMode="auto">
          <a:xfrm>
            <a:off x="4267200" y="2209800"/>
            <a:ext cx="0" cy="2209800"/>
          </a:xfrm>
          <a:prstGeom prst="line">
            <a:avLst/>
          </a:prstGeom>
          <a:noFill/>
          <a:ln w="9525">
            <a:solidFill>
              <a:srgbClr val="336699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l-GR"/>
          </a:p>
        </p:txBody>
      </p:sp>
      <p:sp>
        <p:nvSpPr>
          <p:cNvPr id="6" name="Line 12"/>
          <p:cNvSpPr>
            <a:spLocks noChangeShapeType="1"/>
          </p:cNvSpPr>
          <p:nvPr/>
        </p:nvSpPr>
        <p:spPr bwMode="auto">
          <a:xfrm>
            <a:off x="539750" y="990600"/>
            <a:ext cx="0" cy="2133600"/>
          </a:xfrm>
          <a:prstGeom prst="line">
            <a:avLst/>
          </a:prstGeom>
          <a:noFill/>
          <a:ln w="9525">
            <a:solidFill>
              <a:srgbClr val="336699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l-GR"/>
          </a:p>
        </p:txBody>
      </p:sp>
      <p:sp>
        <p:nvSpPr>
          <p:cNvPr id="7" name="Rectangle 49"/>
          <p:cNvSpPr>
            <a:spLocks noChangeArrowheads="1"/>
          </p:cNvSpPr>
          <p:nvPr/>
        </p:nvSpPr>
        <p:spPr bwMode="auto">
          <a:xfrm>
            <a:off x="0" y="5486400"/>
            <a:ext cx="9144000" cy="304800"/>
          </a:xfrm>
          <a:prstGeom prst="rect">
            <a:avLst/>
          </a:prstGeom>
          <a:solidFill>
            <a:srgbClr val="99CCFF"/>
          </a:solidFill>
          <a:ln w="9525">
            <a:solidFill>
              <a:srgbClr val="99CC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endParaRPr lang="it-IT"/>
          </a:p>
        </p:txBody>
      </p:sp>
      <p:sp>
        <p:nvSpPr>
          <p:cNvPr id="8" name="Text Box 51"/>
          <p:cNvSpPr txBox="1">
            <a:spLocks noChangeArrowheads="1"/>
          </p:cNvSpPr>
          <p:nvPr/>
        </p:nvSpPr>
        <p:spPr bwMode="auto">
          <a:xfrm>
            <a:off x="1619250" y="5516563"/>
            <a:ext cx="658064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400" i="1" dirty="0" smtClean="0">
                <a:solidFill>
                  <a:srgbClr val="4D4D4D"/>
                </a:solidFill>
              </a:rPr>
              <a:t>Institute of Informatics</a:t>
            </a:r>
            <a:r>
              <a:rPr lang="el-GR" sz="1400" i="1" dirty="0" smtClean="0">
                <a:solidFill>
                  <a:srgbClr val="4D4D4D"/>
                </a:solidFill>
              </a:rPr>
              <a:t> </a:t>
            </a:r>
            <a:r>
              <a:rPr lang="el-GR" sz="1400" i="1" dirty="0">
                <a:solidFill>
                  <a:srgbClr val="4D4D4D"/>
                </a:solidFill>
              </a:rPr>
              <a:t>&amp; </a:t>
            </a:r>
            <a:r>
              <a:rPr lang="en-US" sz="1400" i="1" dirty="0" smtClean="0">
                <a:solidFill>
                  <a:srgbClr val="4D4D4D"/>
                </a:solidFill>
              </a:rPr>
              <a:t>Telecommunications</a:t>
            </a:r>
            <a:r>
              <a:rPr lang="el-GR" sz="1400" i="1" dirty="0" smtClean="0">
                <a:solidFill>
                  <a:srgbClr val="4D4D4D"/>
                </a:solidFill>
              </a:rPr>
              <a:t> </a:t>
            </a:r>
            <a:r>
              <a:rPr lang="el-GR" sz="1400" i="1" dirty="0">
                <a:solidFill>
                  <a:srgbClr val="4D4D4D"/>
                </a:solidFill>
              </a:rPr>
              <a:t>– </a:t>
            </a:r>
            <a:r>
              <a:rPr lang="en-US" sz="1400" i="1" dirty="0" smtClean="0">
                <a:solidFill>
                  <a:srgbClr val="4D4D4D"/>
                </a:solidFill>
              </a:rPr>
              <a:t>NCSR</a:t>
            </a:r>
            <a:r>
              <a:rPr lang="el-GR" sz="1400" i="1" dirty="0" smtClean="0">
                <a:solidFill>
                  <a:srgbClr val="4D4D4D"/>
                </a:solidFill>
              </a:rPr>
              <a:t> </a:t>
            </a:r>
            <a:r>
              <a:rPr lang="en-US" sz="1400" i="1" dirty="0" smtClean="0">
                <a:solidFill>
                  <a:srgbClr val="4D4D4D"/>
                </a:solidFill>
              </a:rPr>
              <a:t>“Demokritos”</a:t>
            </a:r>
            <a:endParaRPr lang="it-IT" sz="1400" i="1" dirty="0">
              <a:solidFill>
                <a:srgbClr val="4D4D4D"/>
              </a:solidFill>
            </a:endParaRPr>
          </a:p>
        </p:txBody>
      </p:sp>
      <p:pic>
        <p:nvPicPr>
          <p:cNvPr id="9" name="Picture 5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0825" y="5084763"/>
            <a:ext cx="1025525" cy="102393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61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990600"/>
            <a:ext cx="8078787" cy="1371600"/>
          </a:xfrm>
        </p:spPr>
        <p:txBody>
          <a:bodyPr anchor="t"/>
          <a:lstStyle>
            <a:lvl1pPr>
              <a:defRPr sz="2400">
                <a:latin typeface="Verdana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267200" y="2438400"/>
            <a:ext cx="4495800" cy="1566863"/>
          </a:xfrm>
        </p:spPr>
        <p:txBody>
          <a:bodyPr/>
          <a:lstStyle>
            <a:lvl1pPr marL="0" indent="0">
              <a:buFont typeface="Wingdings" pitchFamily="2" charset="2"/>
              <a:buNone/>
              <a:defRPr sz="1800"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0" name="Rectangle 42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305800" y="6248400"/>
            <a:ext cx="685800" cy="228600"/>
          </a:xfrm>
        </p:spPr>
        <p:txBody>
          <a:bodyPr/>
          <a:lstStyle>
            <a:lvl1pPr algn="r">
              <a:defRPr>
                <a:solidFill>
                  <a:srgbClr val="666666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14 Oct 2010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err="1" smtClean="0"/>
              <a:t>TkDND</a:t>
            </a:r>
            <a:r>
              <a:rPr lang="en-US" dirty="0" smtClean="0"/>
              <a:t>: a cross-platform </a:t>
            </a:r>
            <a:r>
              <a:rPr lang="en-US" dirty="0" err="1" smtClean="0"/>
              <a:t>drag’n’drop</a:t>
            </a:r>
            <a:r>
              <a:rPr lang="en-US" dirty="0" smtClean="0"/>
              <a:t> package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38950" y="76200"/>
            <a:ext cx="2152650" cy="6019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76200"/>
            <a:ext cx="6305550" cy="6019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14 Oct 2010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err="1" smtClean="0"/>
              <a:t>TkDND</a:t>
            </a:r>
            <a:r>
              <a:rPr lang="en-US" dirty="0" smtClean="0"/>
              <a:t>: a cross-platform </a:t>
            </a:r>
            <a:r>
              <a:rPr lang="en-US" dirty="0" err="1" smtClean="0"/>
              <a:t>drag’n’drop</a:t>
            </a:r>
            <a:r>
              <a:rPr lang="en-US" dirty="0" smtClean="0"/>
              <a:t> package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en-US" dirty="0" smtClean="0"/>
              <a:t>Click to edit Master title style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14 Oct 2010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b="1" dirty="0" err="1" smtClean="0"/>
              <a:t>TkDND</a:t>
            </a:r>
            <a:r>
              <a:rPr lang="en-US" b="1" dirty="0" smtClean="0"/>
              <a:t>: a cross-platform </a:t>
            </a:r>
            <a:r>
              <a:rPr lang="en-US" b="1" dirty="0" err="1" smtClean="0"/>
              <a:t>drag’n’drop</a:t>
            </a:r>
            <a:r>
              <a:rPr lang="en-US" b="1" dirty="0" smtClean="0"/>
              <a:t> package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 lang="en-US" sz="1400" i="1" kern="1200" smtClean="0">
                <a:solidFill>
                  <a:srgbClr val="4D4D4D"/>
                </a:solidFill>
                <a:latin typeface="+mn-lt"/>
                <a:ea typeface="+mn-ea"/>
                <a:cs typeface="+mn-cs"/>
              </a:defRPr>
            </a:lvl1pPr>
          </a:lstStyle>
          <a:p>
            <a:fld id="{B6F15528-21DE-4FAA-801E-634DDDAF4B2B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14 Oct 2010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err="1" smtClean="0"/>
              <a:t>TkDND</a:t>
            </a:r>
            <a:r>
              <a:rPr lang="en-US" dirty="0" smtClean="0"/>
              <a:t>: a cross-platform </a:t>
            </a:r>
            <a:r>
              <a:rPr lang="en-US" dirty="0" err="1" smtClean="0"/>
              <a:t>drag’n’drop</a:t>
            </a:r>
            <a:r>
              <a:rPr lang="en-US" dirty="0" smtClean="0"/>
              <a:t> package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295400"/>
            <a:ext cx="4114800" cy="4800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95400"/>
            <a:ext cx="4114800" cy="4800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14 Oct 2010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err="1" smtClean="0"/>
              <a:t>TkDND</a:t>
            </a:r>
            <a:r>
              <a:rPr lang="en-US" dirty="0" smtClean="0"/>
              <a:t>: a cross-platform </a:t>
            </a:r>
            <a:r>
              <a:rPr lang="en-US" dirty="0" err="1" smtClean="0"/>
              <a:t>drag’n’drop</a:t>
            </a:r>
            <a:r>
              <a:rPr lang="en-US" dirty="0" smtClean="0"/>
              <a:t> package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14 Oct 2010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err="1" smtClean="0"/>
              <a:t>TkDND</a:t>
            </a:r>
            <a:r>
              <a:rPr lang="en-US" dirty="0" smtClean="0"/>
              <a:t>: a cross-platform </a:t>
            </a:r>
            <a:r>
              <a:rPr lang="en-US" dirty="0" err="1" smtClean="0"/>
              <a:t>drag’n’drop</a:t>
            </a:r>
            <a:r>
              <a:rPr lang="en-US" dirty="0" smtClean="0"/>
              <a:t> package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14 Oct 2010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err="1" smtClean="0"/>
              <a:t>TkDND</a:t>
            </a:r>
            <a:r>
              <a:rPr lang="en-US" dirty="0" smtClean="0"/>
              <a:t>: a cross-platform </a:t>
            </a:r>
            <a:r>
              <a:rPr lang="en-US" dirty="0" err="1" smtClean="0"/>
              <a:t>drag’n’drop</a:t>
            </a:r>
            <a:r>
              <a:rPr lang="en-US" dirty="0" smtClean="0"/>
              <a:t> package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14 Oct 2010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err="1" smtClean="0"/>
              <a:t>TkDND</a:t>
            </a:r>
            <a:r>
              <a:rPr lang="en-US" dirty="0" smtClean="0"/>
              <a:t>: a cross-platform </a:t>
            </a:r>
            <a:r>
              <a:rPr lang="en-US" dirty="0" err="1" smtClean="0"/>
              <a:t>drag’n’drop</a:t>
            </a:r>
            <a:r>
              <a:rPr lang="en-US" dirty="0" smtClean="0"/>
              <a:t> package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14 Oct 2010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err="1" smtClean="0"/>
              <a:t>TkDND</a:t>
            </a:r>
            <a:r>
              <a:rPr lang="en-US" dirty="0" smtClean="0"/>
              <a:t>: a cross-platform </a:t>
            </a:r>
            <a:r>
              <a:rPr lang="en-US" dirty="0" err="1" smtClean="0"/>
              <a:t>drag’n’drop</a:t>
            </a:r>
            <a:r>
              <a:rPr lang="en-US" dirty="0" smtClean="0"/>
              <a:t> package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l-GR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14 Oct 2010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err="1" smtClean="0"/>
              <a:t>TkDND</a:t>
            </a:r>
            <a:r>
              <a:rPr lang="en-US" dirty="0" smtClean="0"/>
              <a:t>: a cross-platform </a:t>
            </a:r>
            <a:r>
              <a:rPr lang="en-US" dirty="0" err="1" smtClean="0"/>
              <a:t>drag’n’drop</a:t>
            </a:r>
            <a:r>
              <a:rPr lang="en-US" dirty="0" smtClean="0"/>
              <a:t> package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66" name="Rectangle 46"/>
          <p:cNvSpPr>
            <a:spLocks noChangeArrowheads="1"/>
          </p:cNvSpPr>
          <p:nvPr/>
        </p:nvSpPr>
        <p:spPr bwMode="auto">
          <a:xfrm>
            <a:off x="0" y="6296025"/>
            <a:ext cx="9144000" cy="304800"/>
          </a:xfrm>
          <a:prstGeom prst="rect">
            <a:avLst/>
          </a:prstGeom>
          <a:solidFill>
            <a:srgbClr val="99CCFF"/>
          </a:solidFill>
          <a:ln w="9525">
            <a:solidFill>
              <a:srgbClr val="99CCFF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l-GR"/>
          </a:p>
        </p:txBody>
      </p:sp>
      <p:sp>
        <p:nvSpPr>
          <p:cNvPr id="5165" name="Rectangle 45"/>
          <p:cNvSpPr>
            <a:spLocks noChangeArrowheads="1"/>
          </p:cNvSpPr>
          <p:nvPr/>
        </p:nvSpPr>
        <p:spPr bwMode="auto">
          <a:xfrm>
            <a:off x="0" y="838200"/>
            <a:ext cx="9144000" cy="304800"/>
          </a:xfrm>
          <a:prstGeom prst="rect">
            <a:avLst/>
          </a:prstGeom>
          <a:solidFill>
            <a:srgbClr val="99CCFF"/>
          </a:solidFill>
          <a:ln w="9525">
            <a:solidFill>
              <a:srgbClr val="99CCFF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l-GR"/>
          </a:p>
        </p:txBody>
      </p:sp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27088" y="76200"/>
            <a:ext cx="8164512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Fare </a:t>
            </a:r>
            <a:r>
              <a:rPr lang="en-US" dirty="0" err="1" smtClean="0"/>
              <a:t>clic</a:t>
            </a:r>
            <a:r>
              <a:rPr lang="en-US" dirty="0" smtClean="0"/>
              <a:t> per </a:t>
            </a:r>
            <a:r>
              <a:rPr lang="en-US" dirty="0" err="1" smtClean="0"/>
              <a:t>modificare</a:t>
            </a:r>
            <a:r>
              <a:rPr lang="en-US" dirty="0" smtClean="0"/>
              <a:t> lo stile del </a:t>
            </a:r>
            <a:r>
              <a:rPr lang="en-US" dirty="0" err="1" smtClean="0"/>
              <a:t>titolo</a:t>
            </a:r>
            <a:endParaRPr lang="en-US" dirty="0" smtClean="0"/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295400"/>
            <a:ext cx="838200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Fare clic per modificare gli stili del testo dello schema</a:t>
            </a:r>
          </a:p>
          <a:p>
            <a:pPr lvl="1"/>
            <a:r>
              <a:rPr lang="en-US" smtClean="0"/>
              <a:t>Secondo livello</a:t>
            </a:r>
          </a:p>
          <a:p>
            <a:pPr lvl="2"/>
            <a:r>
              <a:rPr lang="en-US" smtClean="0"/>
              <a:t>Terzo livello</a:t>
            </a:r>
          </a:p>
          <a:p>
            <a:pPr lvl="3"/>
            <a:r>
              <a:rPr lang="en-US" smtClean="0"/>
              <a:t>Quarto livello</a:t>
            </a:r>
          </a:p>
          <a:p>
            <a:pPr lvl="4"/>
            <a:r>
              <a:rPr lang="en-US" smtClean="0"/>
              <a:t>Quinto livello</a:t>
            </a:r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086600" y="6308725"/>
            <a:ext cx="132873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i="1">
                <a:solidFill>
                  <a:srgbClr val="4D4D4D"/>
                </a:solidFill>
              </a:defRPr>
            </a:lvl1pPr>
          </a:lstStyle>
          <a:p>
            <a:r>
              <a:rPr lang="en-GB" dirty="0" smtClean="0"/>
              <a:t>14 Oct 2010</a:t>
            </a:r>
            <a:endParaRPr lang="en-US" dirty="0"/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8775" y="6308725"/>
            <a:ext cx="68929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i="1">
                <a:solidFill>
                  <a:srgbClr val="4D4D4D"/>
                </a:solidFill>
              </a:defRPr>
            </a:lvl1pPr>
          </a:lstStyle>
          <a:p>
            <a:r>
              <a:rPr lang="en-US" b="1" dirty="0" err="1" smtClean="0"/>
              <a:t>TkDND</a:t>
            </a:r>
            <a:r>
              <a:rPr lang="en-US" b="1" dirty="0" smtClean="0"/>
              <a:t>: a cross-platform </a:t>
            </a:r>
            <a:r>
              <a:rPr lang="en-US" b="1" dirty="0" err="1" smtClean="0"/>
              <a:t>drag’n’drop</a:t>
            </a:r>
            <a:r>
              <a:rPr lang="en-US" b="1" dirty="0" smtClean="0"/>
              <a:t> package</a:t>
            </a:r>
            <a:endParaRPr lang="en-US" dirty="0"/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534400" y="6300788"/>
            <a:ext cx="457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lang="en-US" sz="1400" i="1" kern="1200" smtClean="0">
                <a:solidFill>
                  <a:srgbClr val="4D4D4D"/>
                </a:solidFill>
                <a:latin typeface="+mn-lt"/>
                <a:ea typeface="+mn-ea"/>
                <a:cs typeface="+mn-cs"/>
              </a:defRPr>
            </a:lvl1pPr>
          </a:lstStyle>
          <a:p>
            <a:fld id="{B6F15528-21DE-4FAA-801E-634DDDAF4B2B}" type="slidenum">
              <a:rPr lang="el-GR" smtClean="0"/>
              <a:pPr/>
              <a:t>‹#›</a:t>
            </a:fld>
            <a:endParaRPr lang="el-GR" dirty="0"/>
          </a:p>
        </p:txBody>
      </p:sp>
      <p:sp>
        <p:nvSpPr>
          <p:cNvPr id="5152" name="Line 32"/>
          <p:cNvSpPr>
            <a:spLocks noChangeShapeType="1"/>
          </p:cNvSpPr>
          <p:nvPr/>
        </p:nvSpPr>
        <p:spPr bwMode="auto">
          <a:xfrm flipH="1">
            <a:off x="76200" y="838200"/>
            <a:ext cx="8915400" cy="0"/>
          </a:xfrm>
          <a:prstGeom prst="line">
            <a:avLst/>
          </a:prstGeom>
          <a:noFill/>
          <a:ln w="9525">
            <a:solidFill>
              <a:srgbClr val="336699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l-GR"/>
          </a:p>
        </p:txBody>
      </p:sp>
      <p:pic>
        <p:nvPicPr>
          <p:cNvPr id="1034" name="Picture 51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1438" y="80963"/>
            <a:ext cx="647700" cy="6461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§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2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ü"/>
        <a:defRPr sz="20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err="1" smtClean="0"/>
              <a:t>TkDND</a:t>
            </a:r>
            <a:r>
              <a:rPr lang="en-GB" dirty="0" smtClean="0"/>
              <a:t>: a cross-platform </a:t>
            </a:r>
            <a:r>
              <a:rPr lang="en-GB" dirty="0" err="1" smtClean="0"/>
              <a:t>drag’n’drop</a:t>
            </a:r>
            <a:r>
              <a:rPr lang="en-GB" dirty="0" smtClean="0"/>
              <a:t> package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267200" y="2438400"/>
            <a:ext cx="4876800" cy="2438400"/>
          </a:xfrm>
        </p:spPr>
        <p:txBody>
          <a:bodyPr rIns="0"/>
          <a:lstStyle/>
          <a:p>
            <a:r>
              <a:rPr lang="en-US" sz="2000" b="1" dirty="0" smtClean="0"/>
              <a:t>Georgios Petasis</a:t>
            </a:r>
          </a:p>
          <a:p>
            <a:endParaRPr lang="en-US" sz="1200" dirty="0" smtClean="0"/>
          </a:p>
          <a:p>
            <a:r>
              <a:rPr lang="en-GB" sz="1400" dirty="0" smtClean="0"/>
              <a:t>Software and Knowledge Engineering Laboratory,</a:t>
            </a:r>
            <a:br>
              <a:rPr lang="en-GB" sz="1400" dirty="0" smtClean="0"/>
            </a:br>
            <a:r>
              <a:rPr lang="en-GB" sz="1400" dirty="0" smtClean="0"/>
              <a:t>Institute of Informatics and Telecommunications,</a:t>
            </a:r>
            <a:br>
              <a:rPr lang="en-GB" sz="1400" dirty="0" smtClean="0"/>
            </a:br>
            <a:r>
              <a:rPr lang="en-GB" sz="1400" dirty="0" smtClean="0"/>
              <a:t>National Centre for Scientific Research “Demokritos”,</a:t>
            </a:r>
            <a:br>
              <a:rPr lang="en-GB" sz="1400" dirty="0" smtClean="0"/>
            </a:br>
            <a:r>
              <a:rPr lang="en-GB" sz="1400" dirty="0" smtClean="0"/>
              <a:t>Athens, Greece</a:t>
            </a:r>
            <a:br>
              <a:rPr lang="en-GB" sz="1400" dirty="0" smtClean="0"/>
            </a:br>
            <a:r>
              <a:rPr lang="en-GB" sz="1400" dirty="0" smtClean="0"/>
              <a:t>petasis@iit.demokritos.gr</a:t>
            </a:r>
            <a:endParaRPr lang="el-GR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Using </a:t>
            </a:r>
            <a:r>
              <a:rPr lang="en-US" dirty="0" err="1" smtClean="0"/>
              <a:t>TkDND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Two categories of operations:</a:t>
            </a:r>
            <a:endParaRPr lang="el-GR" dirty="0" smtClean="0"/>
          </a:p>
          <a:p>
            <a:pPr lvl="1"/>
            <a:endParaRPr lang="en-GB" dirty="0" smtClean="0"/>
          </a:p>
          <a:p>
            <a:pPr lvl="1"/>
            <a:r>
              <a:rPr lang="en-GB" dirty="0" smtClean="0"/>
              <a:t>Accepting </a:t>
            </a:r>
            <a:r>
              <a:rPr lang="en-GB" dirty="0" smtClean="0"/>
              <a:t>a drop </a:t>
            </a:r>
            <a:r>
              <a:rPr lang="en-GB" dirty="0" smtClean="0"/>
              <a:t>operation (“</a:t>
            </a:r>
            <a:r>
              <a:rPr lang="en-GB" dirty="0" smtClean="0"/>
              <a:t>Drop Targets</a:t>
            </a:r>
            <a:r>
              <a:rPr lang="en-GB" dirty="0" smtClean="0"/>
              <a:t>”)</a:t>
            </a:r>
            <a:endParaRPr lang="el-GR" dirty="0" smtClean="0"/>
          </a:p>
          <a:p>
            <a:pPr lvl="1"/>
            <a:endParaRPr lang="en-GB" dirty="0" smtClean="0"/>
          </a:p>
          <a:p>
            <a:pPr lvl="1"/>
            <a:r>
              <a:rPr lang="en-GB" dirty="0" smtClean="0"/>
              <a:t>Initiating </a:t>
            </a:r>
            <a:r>
              <a:rPr lang="en-GB" dirty="0" smtClean="0"/>
              <a:t>a drag </a:t>
            </a:r>
            <a:r>
              <a:rPr lang="en-GB" dirty="0" smtClean="0"/>
              <a:t>operation (“</a:t>
            </a:r>
            <a:r>
              <a:rPr lang="en-GB" dirty="0" smtClean="0"/>
              <a:t>Drag Sources</a:t>
            </a:r>
            <a:r>
              <a:rPr lang="en-GB" dirty="0" smtClean="0"/>
              <a:t>”)</a:t>
            </a:r>
            <a:endParaRPr lang="el-GR" dirty="0" smtClean="0"/>
          </a:p>
          <a:p>
            <a:endParaRPr lang="en-GB" dirty="0" smtClean="0"/>
          </a:p>
          <a:p>
            <a:endParaRPr lang="el-GR" dirty="0" smtClean="0"/>
          </a:p>
          <a:p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14 Oct 2010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b="1" smtClean="0"/>
              <a:t>TkDND: a cross-platform drag’n’drop package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l-GR" smtClean="0"/>
              <a:pPr/>
              <a:t>10</a:t>
            </a:fld>
            <a:endParaRPr lang="el-G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Drop targets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95400"/>
            <a:ext cx="8534400" cy="4800600"/>
          </a:xfrm>
        </p:spPr>
        <p:txBody>
          <a:bodyPr/>
          <a:lstStyle/>
          <a:p>
            <a:r>
              <a:rPr lang="en-GB" dirty="0" smtClean="0"/>
              <a:t>Drop </a:t>
            </a:r>
            <a:r>
              <a:rPr lang="en-GB" dirty="0" smtClean="0"/>
              <a:t>targets</a:t>
            </a:r>
            <a:endParaRPr lang="en-GB" dirty="0" smtClean="0"/>
          </a:p>
          <a:p>
            <a:pPr lvl="1"/>
            <a:endParaRPr lang="en-GB" dirty="0" smtClean="0"/>
          </a:p>
          <a:p>
            <a:pPr lvl="1"/>
            <a:r>
              <a:rPr lang="en-GB" dirty="0" smtClean="0"/>
              <a:t>t</a:t>
            </a:r>
            <a:r>
              <a:rPr lang="en-GB" dirty="0" smtClean="0"/>
              <a:t>ype-list</a:t>
            </a:r>
            <a:r>
              <a:rPr lang="en-GB" dirty="0" smtClean="0"/>
              <a:t>: </a:t>
            </a:r>
            <a:r>
              <a:rPr lang="en-GB" dirty="0" err="1" smtClean="0"/>
              <a:t>DND_Text</a:t>
            </a:r>
            <a:r>
              <a:rPr lang="en-GB" dirty="0" smtClean="0"/>
              <a:t>, </a:t>
            </a:r>
            <a:r>
              <a:rPr lang="en-GB" dirty="0" err="1" smtClean="0"/>
              <a:t>DND_Files</a:t>
            </a:r>
            <a:r>
              <a:rPr lang="en-GB" dirty="0" smtClean="0"/>
              <a:t>, etc.</a:t>
            </a:r>
          </a:p>
          <a:p>
            <a:endParaRPr lang="en-GB" dirty="0" smtClean="0"/>
          </a:p>
          <a:p>
            <a:r>
              <a:rPr lang="en-GB" dirty="0" err="1" smtClean="0"/>
              <a:t>DnD</a:t>
            </a:r>
            <a:r>
              <a:rPr lang="en-GB" dirty="0" smtClean="0"/>
              <a:t> </a:t>
            </a:r>
            <a:r>
              <a:rPr lang="en-GB" dirty="0" smtClean="0"/>
              <a:t>events delivered as </a:t>
            </a:r>
            <a:r>
              <a:rPr lang="en-GB" dirty="0" err="1" smtClean="0"/>
              <a:t>Tk</a:t>
            </a:r>
            <a:r>
              <a:rPr lang="en-GB" dirty="0" smtClean="0"/>
              <a:t> virtual events</a:t>
            </a:r>
          </a:p>
          <a:p>
            <a:pPr lvl="1"/>
            <a:r>
              <a:rPr lang="en-GB" dirty="0" smtClean="0"/>
              <a:t>&lt;&lt;</a:t>
            </a:r>
            <a:r>
              <a:rPr lang="en-GB" dirty="0" err="1" smtClean="0"/>
              <a:t>DropEnter</a:t>
            </a:r>
            <a:r>
              <a:rPr lang="en-GB" dirty="0" smtClean="0"/>
              <a:t>&gt;&gt;: returns action</a:t>
            </a:r>
            <a:endParaRPr lang="en-GB" dirty="0" smtClean="0"/>
          </a:p>
          <a:p>
            <a:pPr lvl="1"/>
            <a:r>
              <a:rPr lang="en-GB" dirty="0" smtClean="0"/>
              <a:t>&lt;&lt;</a:t>
            </a:r>
            <a:r>
              <a:rPr lang="en-GB" dirty="0" err="1" smtClean="0"/>
              <a:t>DropPosition</a:t>
            </a:r>
            <a:r>
              <a:rPr lang="en-GB" dirty="0" smtClean="0"/>
              <a:t>&gt;&gt;: returns action</a:t>
            </a:r>
            <a:endParaRPr lang="en-GB" dirty="0" smtClean="0"/>
          </a:p>
          <a:p>
            <a:pPr lvl="1"/>
            <a:r>
              <a:rPr lang="en-GB" dirty="0" smtClean="0"/>
              <a:t>&lt;&lt;</a:t>
            </a:r>
            <a:r>
              <a:rPr lang="en-GB" dirty="0" err="1" smtClean="0"/>
              <a:t>DropLeave</a:t>
            </a:r>
            <a:r>
              <a:rPr lang="en-GB" dirty="0" smtClean="0"/>
              <a:t>&gt;&gt;</a:t>
            </a:r>
          </a:p>
          <a:p>
            <a:pPr lvl="1"/>
            <a:r>
              <a:rPr lang="en-GB" dirty="0" smtClean="0"/>
              <a:t>&lt;&lt;Drop</a:t>
            </a:r>
            <a:r>
              <a:rPr lang="en-GB" dirty="0" smtClean="0"/>
              <a:t>&gt;&gt;: returns action</a:t>
            </a:r>
            <a:endParaRPr lang="en-GB" dirty="0" smtClean="0"/>
          </a:p>
          <a:p>
            <a:pPr lvl="1"/>
            <a:r>
              <a:rPr lang="en-GB" dirty="0" smtClean="0"/>
              <a:t>&lt;&lt;</a:t>
            </a:r>
            <a:r>
              <a:rPr lang="en-GB" dirty="0" err="1" smtClean="0"/>
              <a:t>Drop:</a:t>
            </a:r>
            <a:r>
              <a:rPr lang="en-GB" b="1" i="1" dirty="0" err="1" smtClean="0"/>
              <a:t>type</a:t>
            </a:r>
            <a:r>
              <a:rPr lang="en-GB" dirty="0" smtClean="0"/>
              <a:t>&gt;&gt;: returns action</a:t>
            </a:r>
          </a:p>
          <a:p>
            <a:pPr lvl="2"/>
            <a:r>
              <a:rPr lang="en-GB" dirty="0" smtClean="0"/>
              <a:t>Actions: </a:t>
            </a:r>
            <a:r>
              <a:rPr lang="en-US" dirty="0" smtClean="0"/>
              <a:t>copy</a:t>
            </a:r>
            <a:r>
              <a:rPr lang="en-US" dirty="0" smtClean="0"/>
              <a:t>, move, link, ask, private, and </a:t>
            </a:r>
            <a:r>
              <a:rPr lang="en-US" dirty="0" err="1" smtClean="0"/>
              <a:t>refuse_drop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14 Oct 2010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b="1" smtClean="0"/>
              <a:t>TkDND: a cross-platform drag’n’drop package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l-GR" smtClean="0"/>
              <a:pPr/>
              <a:t>11</a:t>
            </a:fld>
            <a:endParaRPr lang="el-GR" dirty="0"/>
          </a:p>
        </p:txBody>
      </p:sp>
      <p:graphicFrame>
        <p:nvGraphicFramePr>
          <p:cNvPr id="8" name="Content Placeholder 6"/>
          <p:cNvGraphicFramePr>
            <a:graphicFrameLocks/>
          </p:cNvGraphicFramePr>
          <p:nvPr/>
        </p:nvGraphicFramePr>
        <p:xfrm>
          <a:off x="952500" y="1828800"/>
          <a:ext cx="7239000" cy="304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239000"/>
              </a:tblGrid>
              <a:tr h="15240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2000" b="1" dirty="0" err="1">
                          <a:solidFill>
                            <a:srgbClr val="548DD4"/>
                          </a:solidFill>
                          <a:latin typeface="Courier New"/>
                          <a:ea typeface="Times New Roman"/>
                          <a:cs typeface="Times New Roman"/>
                        </a:rPr>
                        <a:t>tkdnd</a:t>
                      </a:r>
                      <a:r>
                        <a:rPr lang="en-GB" sz="2000" b="1" dirty="0">
                          <a:solidFill>
                            <a:srgbClr val="548DD4"/>
                          </a:solidFill>
                          <a:latin typeface="Courier New"/>
                          <a:ea typeface="Times New Roman"/>
                          <a:cs typeface="Times New Roman"/>
                        </a:rPr>
                        <a:t>::</a:t>
                      </a:r>
                      <a:r>
                        <a:rPr lang="en-GB" sz="2000" b="1" dirty="0" err="1">
                          <a:solidFill>
                            <a:srgbClr val="548DD4"/>
                          </a:solidFill>
                          <a:latin typeface="Courier New"/>
                          <a:ea typeface="Times New Roman"/>
                          <a:cs typeface="Times New Roman"/>
                        </a:rPr>
                        <a:t>drop_target</a:t>
                      </a:r>
                      <a:r>
                        <a:rPr lang="en-GB" sz="2000" b="1" dirty="0">
                          <a:latin typeface="Courier New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GB" sz="2000" b="1" dirty="0">
                          <a:solidFill>
                            <a:srgbClr val="943634"/>
                          </a:solidFill>
                          <a:latin typeface="Courier New"/>
                          <a:ea typeface="Times New Roman"/>
                          <a:cs typeface="Times New Roman"/>
                        </a:rPr>
                        <a:t>register</a:t>
                      </a:r>
                      <a:r>
                        <a:rPr lang="en-GB" sz="2000" i="1" dirty="0">
                          <a:latin typeface="Courier New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GB" sz="2000" i="1" dirty="0">
                          <a:solidFill>
                            <a:srgbClr val="984806"/>
                          </a:solidFill>
                          <a:latin typeface="Courier New"/>
                          <a:ea typeface="Times New Roman"/>
                          <a:cs typeface="Times New Roman"/>
                        </a:rPr>
                        <a:t>window ?type-list?</a:t>
                      </a:r>
                      <a:endParaRPr lang="el-GR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Drag sources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Drop targets</a:t>
            </a:r>
          </a:p>
          <a:p>
            <a:endParaRPr lang="en-GB" dirty="0" smtClean="0"/>
          </a:p>
          <a:p>
            <a:pPr lvl="1"/>
            <a:r>
              <a:rPr lang="en-GB" dirty="0" smtClean="0"/>
              <a:t>type-list</a:t>
            </a:r>
            <a:r>
              <a:rPr lang="en-GB" dirty="0" smtClean="0"/>
              <a:t>: </a:t>
            </a:r>
            <a:r>
              <a:rPr lang="en-GB" dirty="0" err="1" smtClean="0"/>
              <a:t>DND_Text</a:t>
            </a:r>
            <a:r>
              <a:rPr lang="en-GB" dirty="0" smtClean="0"/>
              <a:t>, </a:t>
            </a:r>
            <a:r>
              <a:rPr lang="en-GB" dirty="0" err="1" smtClean="0"/>
              <a:t>DND_Files</a:t>
            </a:r>
            <a:r>
              <a:rPr lang="en-GB" dirty="0" smtClean="0"/>
              <a:t>, etc</a:t>
            </a:r>
            <a:r>
              <a:rPr lang="en-GB" dirty="0" smtClean="0"/>
              <a:t>.</a:t>
            </a:r>
          </a:p>
          <a:p>
            <a:pPr lvl="1"/>
            <a:r>
              <a:rPr lang="en-GB" dirty="0" smtClean="0"/>
              <a:t>m</a:t>
            </a:r>
            <a:r>
              <a:rPr lang="en-GB" dirty="0" smtClean="0"/>
              <a:t>ouse-button: 1 (default), 2, ...</a:t>
            </a:r>
            <a:endParaRPr lang="en-GB" dirty="0" smtClean="0"/>
          </a:p>
          <a:p>
            <a:r>
              <a:rPr lang="en-GB" dirty="0" err="1" smtClean="0"/>
              <a:t>DnD</a:t>
            </a:r>
            <a:r>
              <a:rPr lang="en-GB" dirty="0" smtClean="0"/>
              <a:t> events delivered as </a:t>
            </a:r>
            <a:r>
              <a:rPr lang="en-GB" dirty="0" err="1" smtClean="0"/>
              <a:t>Tk</a:t>
            </a:r>
            <a:r>
              <a:rPr lang="en-GB" dirty="0" smtClean="0"/>
              <a:t> virtual events</a:t>
            </a:r>
          </a:p>
          <a:p>
            <a:pPr lvl="1"/>
            <a:r>
              <a:rPr lang="en-GB" dirty="0" smtClean="0"/>
              <a:t>&lt;&lt;</a:t>
            </a:r>
            <a:r>
              <a:rPr lang="en-GB" dirty="0" err="1" smtClean="0"/>
              <a:t>DragInitCmd</a:t>
            </a:r>
            <a:r>
              <a:rPr lang="en-GB" dirty="0" smtClean="0"/>
              <a:t>&gt;&gt;: returns action-list, type-list, data</a:t>
            </a:r>
          </a:p>
          <a:p>
            <a:pPr lvl="2"/>
            <a:r>
              <a:rPr lang="en-GB" dirty="0" smtClean="0"/>
              <a:t>Actions: </a:t>
            </a:r>
            <a:r>
              <a:rPr lang="en-US" dirty="0" smtClean="0"/>
              <a:t>copy, move, link, ask, </a:t>
            </a:r>
            <a:r>
              <a:rPr lang="en-US" dirty="0" smtClean="0"/>
              <a:t>private</a:t>
            </a:r>
          </a:p>
          <a:p>
            <a:pPr lvl="2"/>
            <a:endParaRPr lang="el-GR" dirty="0" smtClean="0"/>
          </a:p>
          <a:p>
            <a:pPr lvl="1"/>
            <a:endParaRPr lang="en-GB" dirty="0" smtClean="0"/>
          </a:p>
          <a:p>
            <a:pPr lvl="1"/>
            <a:r>
              <a:rPr lang="en-US" dirty="0" smtClean="0"/>
              <a:t>&lt;&lt;</a:t>
            </a:r>
            <a:r>
              <a:rPr lang="en-US" dirty="0" err="1" smtClean="0"/>
              <a:t>DragEndCmd</a:t>
            </a:r>
            <a:r>
              <a:rPr lang="en-US" dirty="0" smtClean="0"/>
              <a:t>&gt;&gt;</a:t>
            </a:r>
            <a:endParaRPr lang="en-GB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14 Oct 2010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b="1" dirty="0" err="1" smtClean="0"/>
              <a:t>TkDND</a:t>
            </a:r>
            <a:r>
              <a:rPr lang="en-US" b="1" dirty="0" smtClean="0"/>
              <a:t>: a cross-platform </a:t>
            </a:r>
            <a:r>
              <a:rPr lang="en-US" b="1" dirty="0" err="1" smtClean="0"/>
              <a:t>drag’n’drop</a:t>
            </a:r>
            <a:r>
              <a:rPr lang="en-US" b="1" dirty="0" smtClean="0"/>
              <a:t> package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l-GR" smtClean="0"/>
              <a:pPr/>
              <a:t>12</a:t>
            </a:fld>
            <a:endParaRPr lang="el-GR" dirty="0"/>
          </a:p>
        </p:txBody>
      </p:sp>
      <p:graphicFrame>
        <p:nvGraphicFramePr>
          <p:cNvPr id="8" name="Content Placeholder 6"/>
          <p:cNvGraphicFramePr>
            <a:graphicFrameLocks/>
          </p:cNvGraphicFramePr>
          <p:nvPr/>
        </p:nvGraphicFramePr>
        <p:xfrm>
          <a:off x="457200" y="1828800"/>
          <a:ext cx="8229600" cy="259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29600"/>
              </a:tblGrid>
              <a:tr h="22860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700" b="1" dirty="0" err="1" smtClean="0">
                          <a:solidFill>
                            <a:srgbClr val="548DD4"/>
                          </a:solidFill>
                          <a:latin typeface="Courier New"/>
                          <a:ea typeface="Times New Roman"/>
                        </a:rPr>
                        <a:t>tkdnd</a:t>
                      </a:r>
                      <a:r>
                        <a:rPr lang="en-GB" sz="1700" b="1" dirty="0" smtClean="0">
                          <a:solidFill>
                            <a:srgbClr val="548DD4"/>
                          </a:solidFill>
                          <a:latin typeface="Courier New"/>
                          <a:ea typeface="Times New Roman"/>
                        </a:rPr>
                        <a:t>::</a:t>
                      </a:r>
                      <a:r>
                        <a:rPr lang="en-GB" sz="1700" b="1" dirty="0" err="1" smtClean="0">
                          <a:solidFill>
                            <a:srgbClr val="548DD4"/>
                          </a:solidFill>
                          <a:latin typeface="Courier New"/>
                          <a:ea typeface="Times New Roman"/>
                        </a:rPr>
                        <a:t>drag_source</a:t>
                      </a:r>
                      <a:r>
                        <a:rPr lang="en-GB" sz="1700" b="1" dirty="0" smtClean="0">
                          <a:latin typeface="Courier New"/>
                          <a:ea typeface="Times New Roman"/>
                        </a:rPr>
                        <a:t> </a:t>
                      </a:r>
                      <a:r>
                        <a:rPr lang="en-GB" sz="1700" b="1" dirty="0" smtClean="0">
                          <a:solidFill>
                            <a:srgbClr val="943634"/>
                          </a:solidFill>
                          <a:latin typeface="Courier New"/>
                          <a:ea typeface="Times New Roman"/>
                        </a:rPr>
                        <a:t>register</a:t>
                      </a:r>
                      <a:r>
                        <a:rPr lang="en-GB" sz="1700" i="1" dirty="0" smtClean="0">
                          <a:latin typeface="Courier New"/>
                          <a:ea typeface="Times New Roman"/>
                        </a:rPr>
                        <a:t> </a:t>
                      </a:r>
                      <a:r>
                        <a:rPr lang="en-GB" sz="1700" i="1" dirty="0" smtClean="0">
                          <a:solidFill>
                            <a:srgbClr val="984806"/>
                          </a:solidFill>
                          <a:latin typeface="Courier New"/>
                          <a:ea typeface="Times New Roman"/>
                        </a:rPr>
                        <a:t>window ?type-list? ?mouse-button?</a:t>
                      </a:r>
                      <a:endParaRPr lang="el-GR" sz="17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" name="Content Placeholder 6"/>
          <p:cNvGraphicFramePr>
            <a:graphicFrameLocks/>
          </p:cNvGraphicFramePr>
          <p:nvPr/>
        </p:nvGraphicFramePr>
        <p:xfrm>
          <a:off x="1028700" y="4572000"/>
          <a:ext cx="7086600" cy="609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086600"/>
              </a:tblGrid>
              <a:tr h="22860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2000" b="1" dirty="0">
                          <a:solidFill>
                            <a:srgbClr val="548DD4"/>
                          </a:solidFill>
                          <a:latin typeface="Courier New"/>
                          <a:ea typeface="Times New Roman"/>
                          <a:cs typeface="Times New Roman"/>
                        </a:rPr>
                        <a:t>bind </a:t>
                      </a:r>
                      <a:r>
                        <a:rPr lang="en-GB" sz="2000" dirty="0">
                          <a:solidFill>
                            <a:srgbClr val="943634"/>
                          </a:solidFill>
                          <a:latin typeface="Courier New"/>
                          <a:ea typeface="Times New Roman"/>
                          <a:cs typeface="Times New Roman"/>
                        </a:rPr>
                        <a:t>.</a:t>
                      </a:r>
                      <a:r>
                        <a:rPr lang="en-GB" sz="2000" dirty="0" err="1">
                          <a:solidFill>
                            <a:srgbClr val="943634"/>
                          </a:solidFill>
                          <a:latin typeface="Courier New"/>
                          <a:ea typeface="Times New Roman"/>
                          <a:cs typeface="Times New Roman"/>
                        </a:rPr>
                        <a:t>drag_source</a:t>
                      </a:r>
                      <a:r>
                        <a:rPr lang="en-GB" sz="2000" b="1" dirty="0">
                          <a:latin typeface="Courier New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GB" sz="2000" dirty="0">
                          <a:solidFill>
                            <a:srgbClr val="943634"/>
                          </a:solidFill>
                          <a:latin typeface="Courier New"/>
                          <a:ea typeface="Times New Roman"/>
                          <a:cs typeface="Times New Roman"/>
                        </a:rPr>
                        <a:t>&lt;&lt;</a:t>
                      </a:r>
                      <a:r>
                        <a:rPr lang="en-GB" sz="2000" dirty="0" err="1">
                          <a:solidFill>
                            <a:srgbClr val="943634"/>
                          </a:solidFill>
                          <a:latin typeface="Courier New"/>
                          <a:ea typeface="Times New Roman"/>
                          <a:cs typeface="Times New Roman"/>
                        </a:rPr>
                        <a:t>DragInitCmd</a:t>
                      </a:r>
                      <a:r>
                        <a:rPr lang="en-GB" sz="2000" dirty="0">
                          <a:solidFill>
                            <a:srgbClr val="943634"/>
                          </a:solidFill>
                          <a:latin typeface="Courier New"/>
                          <a:ea typeface="Times New Roman"/>
                          <a:cs typeface="Times New Roman"/>
                        </a:rPr>
                        <a:t>&gt;&gt; \</a:t>
                      </a:r>
                      <a:br>
                        <a:rPr lang="en-GB" sz="2000" dirty="0">
                          <a:solidFill>
                            <a:srgbClr val="943634"/>
                          </a:solidFill>
                          <a:latin typeface="Courier New"/>
                          <a:ea typeface="Times New Roman"/>
                          <a:cs typeface="Times New Roman"/>
                        </a:rPr>
                      </a:br>
                      <a:r>
                        <a:rPr lang="en-GB" sz="2000" dirty="0">
                          <a:solidFill>
                            <a:srgbClr val="984806"/>
                          </a:solidFill>
                          <a:latin typeface="Courier New"/>
                          <a:ea typeface="Times New Roman"/>
                          <a:cs typeface="Times New Roman"/>
                        </a:rPr>
                        <a:t>      {list copy </a:t>
                      </a:r>
                      <a:r>
                        <a:rPr lang="en-GB" sz="2000" dirty="0" err="1">
                          <a:solidFill>
                            <a:srgbClr val="984806"/>
                          </a:solidFill>
                          <a:latin typeface="Courier New"/>
                          <a:ea typeface="Times New Roman"/>
                          <a:cs typeface="Times New Roman"/>
                        </a:rPr>
                        <a:t>DND_Text</a:t>
                      </a:r>
                      <a:r>
                        <a:rPr lang="en-GB" sz="2000" dirty="0">
                          <a:solidFill>
                            <a:srgbClr val="984806"/>
                          </a:solidFill>
                          <a:latin typeface="Courier New"/>
                          <a:ea typeface="Times New Roman"/>
                          <a:cs typeface="Times New Roman"/>
                        </a:rPr>
                        <a:t> {</a:t>
                      </a:r>
                      <a:r>
                        <a:rPr lang="en-GB" sz="2000" dirty="0" err="1">
                          <a:solidFill>
                            <a:srgbClr val="984806"/>
                          </a:solidFill>
                          <a:latin typeface="Courier New"/>
                          <a:ea typeface="Times New Roman"/>
                          <a:cs typeface="Times New Roman"/>
                        </a:rPr>
                        <a:t>Hellow</a:t>
                      </a:r>
                      <a:r>
                        <a:rPr lang="en-GB" sz="2000" dirty="0">
                          <a:solidFill>
                            <a:srgbClr val="984806"/>
                          </a:solidFill>
                          <a:latin typeface="Courier New"/>
                          <a:ea typeface="Times New Roman"/>
                          <a:cs typeface="Times New Roman"/>
                        </a:rPr>
                        <a:t> world!}}</a:t>
                      </a:r>
                      <a:endParaRPr lang="el-GR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Supported platforms: Windows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Fairly complete support</a:t>
            </a:r>
          </a:p>
          <a:p>
            <a:pPr lvl="1"/>
            <a:r>
              <a:rPr lang="en-US" dirty="0" err="1" smtClean="0"/>
              <a:t>DND_Text</a:t>
            </a:r>
            <a:r>
              <a:rPr lang="en-US" dirty="0" smtClean="0"/>
              <a:t> (CF_UNICODETEXT - CF_TEXT)</a:t>
            </a:r>
            <a:endParaRPr lang="en-US" dirty="0" smtClean="0"/>
          </a:p>
          <a:p>
            <a:pPr lvl="2"/>
            <a:r>
              <a:rPr lang="en-US" dirty="0" smtClean="0"/>
              <a:t> Both ANSI &amp; Unicode supported</a:t>
            </a:r>
          </a:p>
          <a:p>
            <a:pPr lvl="1"/>
            <a:r>
              <a:rPr lang="en-US" dirty="0" err="1" smtClean="0"/>
              <a:t>DND_Files</a:t>
            </a:r>
            <a:r>
              <a:rPr lang="en-US" dirty="0" smtClean="0"/>
              <a:t> (CF_HDROP)</a:t>
            </a:r>
            <a:endParaRPr lang="en-US" dirty="0" smtClean="0"/>
          </a:p>
          <a:p>
            <a:pPr lvl="1"/>
            <a:r>
              <a:rPr lang="en-US" dirty="0" smtClean="0"/>
              <a:t>Mouse modifiers supported</a:t>
            </a:r>
          </a:p>
          <a:p>
            <a:r>
              <a:rPr lang="en-US" dirty="0" smtClean="0"/>
              <a:t>Uses OLE </a:t>
            </a:r>
            <a:r>
              <a:rPr lang="en-US" dirty="0" err="1" smtClean="0"/>
              <a:t>DnD</a:t>
            </a:r>
            <a:endParaRPr lang="en-US" dirty="0" smtClean="0"/>
          </a:p>
          <a:p>
            <a:pPr lvl="1"/>
            <a:r>
              <a:rPr lang="en-US" dirty="0" smtClean="0"/>
              <a:t>The native </a:t>
            </a:r>
            <a:r>
              <a:rPr lang="en-US" dirty="0" err="1" smtClean="0"/>
              <a:t>DnD</a:t>
            </a:r>
            <a:r>
              <a:rPr lang="en-US" dirty="0" smtClean="0"/>
              <a:t> protocol of the platform</a:t>
            </a:r>
          </a:p>
          <a:p>
            <a:pPr lvl="1"/>
            <a:r>
              <a:rPr lang="en-US" dirty="0" smtClean="0"/>
              <a:t>Implements the needed data objects</a:t>
            </a:r>
          </a:p>
          <a:p>
            <a:pPr lvl="2"/>
            <a:r>
              <a:rPr lang="en-GB" dirty="0" err="1" smtClean="0"/>
              <a:t>IDropTarget</a:t>
            </a:r>
            <a:r>
              <a:rPr lang="en-GB" dirty="0" smtClean="0"/>
              <a:t> </a:t>
            </a:r>
            <a:r>
              <a:rPr lang="en-GB" dirty="0" smtClean="0"/>
              <a:t>and </a:t>
            </a:r>
            <a:r>
              <a:rPr lang="en-GB" dirty="0" err="1" smtClean="0"/>
              <a:t>IDropSource</a:t>
            </a:r>
            <a:endParaRPr lang="en-GB" dirty="0" smtClean="0"/>
          </a:p>
          <a:p>
            <a:pPr lvl="1"/>
            <a:r>
              <a:rPr lang="en-GB" dirty="0" smtClean="0"/>
              <a:t>Native events converted to </a:t>
            </a:r>
            <a:r>
              <a:rPr lang="en-GB" dirty="0" err="1" smtClean="0"/>
              <a:t>TkDND</a:t>
            </a:r>
            <a:r>
              <a:rPr lang="en-GB" dirty="0" smtClean="0"/>
              <a:t> events</a:t>
            </a:r>
          </a:p>
          <a:p>
            <a:pPr lvl="2"/>
            <a:r>
              <a:rPr lang="en-US" dirty="0" err="1" smtClean="0"/>
              <a:t>DragEnter</a:t>
            </a:r>
            <a:r>
              <a:rPr lang="en-US" dirty="0" smtClean="0"/>
              <a:t>, </a:t>
            </a:r>
            <a:r>
              <a:rPr lang="en-US" dirty="0" err="1" smtClean="0"/>
              <a:t>DragOver</a:t>
            </a:r>
            <a:r>
              <a:rPr lang="en-US" dirty="0" smtClean="0"/>
              <a:t>, </a:t>
            </a:r>
            <a:r>
              <a:rPr lang="en-US" dirty="0" err="1" smtClean="0"/>
              <a:t>DragLeave</a:t>
            </a:r>
            <a:r>
              <a:rPr lang="en-US" dirty="0" smtClean="0"/>
              <a:t>, Drop, </a:t>
            </a:r>
            <a:r>
              <a:rPr lang="en-US" dirty="0" err="1" smtClean="0"/>
              <a:t>QueryContinueDrag</a:t>
            </a:r>
            <a:r>
              <a:rPr lang="en-US" dirty="0" smtClean="0"/>
              <a:t>, </a:t>
            </a:r>
            <a:r>
              <a:rPr lang="en-US" dirty="0" err="1" smtClean="0"/>
              <a:t>GiveFeedback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14 Oct 2010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b="1" smtClean="0"/>
              <a:t>TkDND: a cross-platform drag’n’drop package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l-GR" smtClean="0"/>
              <a:pPr/>
              <a:t>13</a:t>
            </a:fld>
            <a:endParaRPr lang="el-GR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Supported platforms: </a:t>
            </a:r>
            <a:r>
              <a:rPr lang="en-US" dirty="0" smtClean="0"/>
              <a:t>Mac OS X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Fairly complete support</a:t>
            </a:r>
          </a:p>
          <a:p>
            <a:pPr lvl="1"/>
            <a:r>
              <a:rPr lang="en-US" dirty="0" err="1" smtClean="0"/>
              <a:t>DND_Text</a:t>
            </a:r>
            <a:r>
              <a:rPr lang="en-US" dirty="0" smtClean="0"/>
              <a:t> (</a:t>
            </a:r>
            <a:r>
              <a:rPr lang="en-US" dirty="0" err="1" smtClean="0"/>
              <a:t>NSStringPboardType</a:t>
            </a:r>
            <a:r>
              <a:rPr lang="en-US" dirty="0" smtClean="0"/>
              <a:t>)</a:t>
            </a:r>
          </a:p>
          <a:p>
            <a:pPr lvl="2"/>
            <a:r>
              <a:rPr lang="en-US" dirty="0" smtClean="0"/>
              <a:t> Both ANSI &amp; Unicode supported</a:t>
            </a:r>
          </a:p>
          <a:p>
            <a:pPr lvl="1"/>
            <a:r>
              <a:rPr lang="en-US" dirty="0" err="1" smtClean="0"/>
              <a:t>DND_Files</a:t>
            </a:r>
            <a:r>
              <a:rPr lang="en-US" dirty="0" smtClean="0"/>
              <a:t> (</a:t>
            </a:r>
            <a:r>
              <a:rPr lang="en-US" dirty="0" err="1" smtClean="0"/>
              <a:t>NSFilenamesPboardType</a:t>
            </a:r>
            <a:r>
              <a:rPr lang="en-US" dirty="0" smtClean="0"/>
              <a:t>)</a:t>
            </a:r>
            <a:endParaRPr lang="en-US" dirty="0" smtClean="0"/>
          </a:p>
          <a:p>
            <a:pPr lvl="1"/>
            <a:r>
              <a:rPr lang="en-US" dirty="0" smtClean="0"/>
              <a:t>Mouse modifiers </a:t>
            </a:r>
            <a:r>
              <a:rPr lang="en-US" u="sng" dirty="0" smtClean="0"/>
              <a:t>not</a:t>
            </a:r>
            <a:r>
              <a:rPr lang="en-US" dirty="0" smtClean="0"/>
              <a:t> supported</a:t>
            </a:r>
            <a:endParaRPr lang="en-US" dirty="0" smtClean="0"/>
          </a:p>
          <a:p>
            <a:r>
              <a:rPr lang="en-US" dirty="0" smtClean="0"/>
              <a:t>Uses </a:t>
            </a:r>
            <a:r>
              <a:rPr lang="en-US" dirty="0" smtClean="0"/>
              <a:t>Cocoa </a:t>
            </a:r>
            <a:r>
              <a:rPr lang="en-US" dirty="0" err="1" smtClean="0"/>
              <a:t>DnD</a:t>
            </a:r>
            <a:r>
              <a:rPr lang="en-US" dirty="0" smtClean="0"/>
              <a:t> protocol</a:t>
            </a:r>
            <a:endParaRPr lang="en-US" dirty="0" smtClean="0"/>
          </a:p>
          <a:p>
            <a:pPr lvl="1"/>
            <a:r>
              <a:rPr lang="en-US" dirty="0" smtClean="0"/>
              <a:t>The native </a:t>
            </a:r>
            <a:r>
              <a:rPr lang="en-US" dirty="0" err="1" smtClean="0"/>
              <a:t>DnD</a:t>
            </a:r>
            <a:r>
              <a:rPr lang="en-US" dirty="0" smtClean="0"/>
              <a:t> protocol of the platform</a:t>
            </a:r>
          </a:p>
          <a:p>
            <a:pPr lvl="1"/>
            <a:r>
              <a:rPr lang="en-US" dirty="0" smtClean="0"/>
              <a:t>Great resemblance to XDND</a:t>
            </a:r>
            <a:endParaRPr lang="en-US" dirty="0" smtClean="0"/>
          </a:p>
          <a:p>
            <a:pPr lvl="2"/>
            <a:r>
              <a:rPr lang="en-GB" dirty="0" smtClean="0"/>
              <a:t>A convenient API is available</a:t>
            </a:r>
            <a:endParaRPr lang="en-GB" dirty="0" smtClean="0"/>
          </a:p>
          <a:p>
            <a:pPr lvl="1"/>
            <a:r>
              <a:rPr lang="en-GB" dirty="0" smtClean="0"/>
              <a:t>Native events converted to </a:t>
            </a:r>
            <a:r>
              <a:rPr lang="en-GB" dirty="0" err="1" smtClean="0"/>
              <a:t>TkDND</a:t>
            </a:r>
            <a:r>
              <a:rPr lang="en-GB" dirty="0" smtClean="0"/>
              <a:t> events</a:t>
            </a:r>
          </a:p>
          <a:p>
            <a:pPr lvl="2"/>
            <a:r>
              <a:rPr lang="en-US" dirty="0" err="1" smtClean="0"/>
              <a:t>draggingEntered</a:t>
            </a:r>
            <a:r>
              <a:rPr lang="en-US" dirty="0" smtClean="0"/>
              <a:t>, </a:t>
            </a:r>
            <a:r>
              <a:rPr lang="en-US" dirty="0" err="1" smtClean="0"/>
              <a:t>draggingUpdated</a:t>
            </a:r>
            <a:r>
              <a:rPr lang="en-US" dirty="0" smtClean="0"/>
              <a:t>, </a:t>
            </a:r>
            <a:r>
              <a:rPr lang="en-US" dirty="0" err="1" smtClean="0"/>
              <a:t>draggingExited</a:t>
            </a:r>
            <a:r>
              <a:rPr lang="en-US" dirty="0" smtClean="0"/>
              <a:t>, </a:t>
            </a:r>
            <a:r>
              <a:rPr lang="en-US" dirty="0" err="1" smtClean="0"/>
              <a:t>prepareForDragOperation</a:t>
            </a:r>
            <a:r>
              <a:rPr lang="en-US" dirty="0" smtClean="0"/>
              <a:t>, </a:t>
            </a:r>
            <a:r>
              <a:rPr lang="en-US" dirty="0" err="1" smtClean="0"/>
              <a:t>performDragOperation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14 Oct 2010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b="1" smtClean="0"/>
              <a:t>TkDND: a cross-platform drag’n’drop package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l-GR" smtClean="0"/>
              <a:pPr/>
              <a:t>14</a:t>
            </a:fld>
            <a:endParaRPr lang="el-GR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Unsupported platforms: Linux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Currently, </a:t>
            </a:r>
            <a:r>
              <a:rPr lang="en-US" dirty="0" err="1" smtClean="0"/>
              <a:t>TkDND</a:t>
            </a:r>
            <a:r>
              <a:rPr lang="en-US" dirty="0" smtClean="0"/>
              <a:t> does not work under Linux</a:t>
            </a:r>
          </a:p>
          <a:p>
            <a:r>
              <a:rPr lang="en-US" dirty="0" smtClean="0"/>
              <a:t>Linux lacks a generic implementation of the XDND protocol</a:t>
            </a:r>
          </a:p>
          <a:p>
            <a:pPr lvl="1"/>
            <a:r>
              <a:rPr lang="en-US" dirty="0" smtClean="0"/>
              <a:t>Instead, each toolkit (i.e. Qt, GTK+) contain their private implementation</a:t>
            </a:r>
          </a:p>
          <a:p>
            <a:pPr lvl="1"/>
            <a:r>
              <a:rPr lang="en-US" dirty="0" smtClean="0"/>
              <a:t>Compatibility issues among the toolkits</a:t>
            </a:r>
          </a:p>
          <a:p>
            <a:r>
              <a:rPr lang="en-US" dirty="0" smtClean="0"/>
              <a:t>Support for accepting drops exists</a:t>
            </a:r>
          </a:p>
          <a:p>
            <a:pPr lvl="1"/>
            <a:r>
              <a:rPr lang="en-US" dirty="0" smtClean="0"/>
              <a:t>And seems working with Qt/KDE applications, with the exception of retrieving the dragged data</a:t>
            </a:r>
          </a:p>
          <a:p>
            <a:pPr lvl="1"/>
            <a:r>
              <a:rPr lang="en-US" dirty="0" smtClean="0"/>
              <a:t>XDND requires to retrieve data from the selection with a specific timestamp</a:t>
            </a:r>
          </a:p>
          <a:p>
            <a:pPr lvl="2"/>
            <a:r>
              <a:rPr lang="en-US" dirty="0" smtClean="0"/>
              <a:t>Relates to TIP 370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14 Oct 2010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b="1" dirty="0" err="1" smtClean="0"/>
              <a:t>TkDND</a:t>
            </a:r>
            <a:r>
              <a:rPr lang="en-US" b="1" dirty="0" smtClean="0"/>
              <a:t>: a cross-platform </a:t>
            </a:r>
            <a:r>
              <a:rPr lang="en-US" b="1" dirty="0" err="1" smtClean="0"/>
              <a:t>drag’n’drop</a:t>
            </a:r>
            <a:r>
              <a:rPr lang="en-US" b="1" dirty="0" smtClean="0"/>
              <a:t> package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l-GR" smtClean="0"/>
              <a:pPr/>
              <a:t>15</a:t>
            </a:fld>
            <a:endParaRPr lang="el-GR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 – Future work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TkDND</a:t>
            </a:r>
            <a:r>
              <a:rPr lang="en-US" dirty="0" smtClean="0"/>
              <a:t> offers inter-application </a:t>
            </a:r>
            <a:r>
              <a:rPr lang="en-US" dirty="0" err="1" smtClean="0"/>
              <a:t>DnD</a:t>
            </a:r>
            <a:r>
              <a:rPr lang="en-US" dirty="0" smtClean="0"/>
              <a:t> for several platforms</a:t>
            </a:r>
            <a:endParaRPr lang="en-US" dirty="0" smtClean="0"/>
          </a:p>
          <a:p>
            <a:pPr lvl="1"/>
            <a:r>
              <a:rPr lang="en-US" dirty="0" smtClean="0"/>
              <a:t>Windows, Mac OS X, and hopefully Linux</a:t>
            </a:r>
          </a:p>
          <a:p>
            <a:pPr lvl="1"/>
            <a:r>
              <a:rPr lang="en-US" dirty="0" smtClean="0"/>
              <a:t>The dominant </a:t>
            </a:r>
            <a:r>
              <a:rPr lang="en-US" dirty="0" err="1" smtClean="0"/>
              <a:t>DnD</a:t>
            </a:r>
            <a:r>
              <a:rPr lang="en-US" dirty="0" smtClean="0"/>
              <a:t> protocol is used for each platform</a:t>
            </a:r>
          </a:p>
          <a:p>
            <a:pPr lvl="1"/>
            <a:r>
              <a:rPr lang="en-US" dirty="0" smtClean="0"/>
              <a:t>Cross-platform </a:t>
            </a:r>
            <a:r>
              <a:rPr lang="en-US" dirty="0" err="1" smtClean="0"/>
              <a:t>DnD</a:t>
            </a:r>
            <a:r>
              <a:rPr lang="en-US" dirty="0" smtClean="0"/>
              <a:t> types are provided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Future </a:t>
            </a:r>
            <a:r>
              <a:rPr lang="en-US" dirty="0" smtClean="0"/>
              <a:t>work will concentrate on:</a:t>
            </a:r>
          </a:p>
          <a:p>
            <a:pPr lvl="1"/>
            <a:r>
              <a:rPr lang="en-US" dirty="0" smtClean="0"/>
              <a:t>Improving Linux support for dropping actions</a:t>
            </a:r>
          </a:p>
          <a:p>
            <a:pPr lvl="1"/>
            <a:r>
              <a:rPr lang="en-US" dirty="0" smtClean="0"/>
              <a:t>Implementing Linux support for dragging actions</a:t>
            </a:r>
          </a:p>
          <a:p>
            <a:pPr lvl="1"/>
            <a:r>
              <a:rPr lang="en-US" dirty="0" smtClean="0"/>
              <a:t>Fixing bugs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l-GR" smtClean="0"/>
              <a:t>13 Oct 2010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b="1" dirty="0" err="1" smtClean="0"/>
              <a:t>TkDND</a:t>
            </a:r>
            <a:r>
              <a:rPr lang="en-US" b="1" dirty="0" smtClean="0"/>
              <a:t>: a cross-platform </a:t>
            </a:r>
            <a:r>
              <a:rPr lang="en-US" b="1" dirty="0" err="1" smtClean="0"/>
              <a:t>drag’n’drop</a:t>
            </a:r>
            <a:r>
              <a:rPr lang="en-US" b="1" dirty="0" smtClean="0"/>
              <a:t> package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l-GR" smtClean="0"/>
              <a:pPr/>
              <a:t>16</a:t>
            </a:fld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Aknowledgments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Several contributors to </a:t>
            </a:r>
            <a:r>
              <a:rPr lang="en-US" dirty="0" err="1" smtClean="0"/>
              <a:t>TkDND</a:t>
            </a:r>
            <a:r>
              <a:rPr lang="en-US" dirty="0" smtClean="0"/>
              <a:t>:</a:t>
            </a:r>
          </a:p>
          <a:p>
            <a:endParaRPr lang="en-GB" dirty="0" smtClean="0"/>
          </a:p>
          <a:p>
            <a:r>
              <a:rPr lang="en-GB" dirty="0" smtClean="0"/>
              <a:t>Gordon Chaffee</a:t>
            </a:r>
          </a:p>
          <a:p>
            <a:endParaRPr lang="en-GB" dirty="0" smtClean="0"/>
          </a:p>
          <a:p>
            <a:r>
              <a:rPr lang="en-GB" dirty="0" smtClean="0"/>
              <a:t>Laurent </a:t>
            </a:r>
            <a:r>
              <a:rPr lang="en-GB" dirty="0" err="1" smtClean="0"/>
              <a:t>Riesterer</a:t>
            </a:r>
            <a:endParaRPr lang="en-GB" dirty="0" smtClean="0"/>
          </a:p>
          <a:p>
            <a:endParaRPr lang="en-GB" dirty="0" smtClean="0"/>
          </a:p>
          <a:p>
            <a:r>
              <a:rPr lang="en-GB" dirty="0" smtClean="0"/>
              <a:t>Kevin </a:t>
            </a:r>
            <a:r>
              <a:rPr lang="en-GB" dirty="0" err="1" smtClean="0"/>
              <a:t>Walzer</a:t>
            </a:r>
            <a:endParaRPr lang="en-GB" dirty="0" smtClean="0"/>
          </a:p>
          <a:p>
            <a:endParaRPr lang="en-GB" dirty="0" smtClean="0"/>
          </a:p>
          <a:p>
            <a:r>
              <a:rPr lang="en-GB" dirty="0" smtClean="0"/>
              <a:t>Daniel </a:t>
            </a:r>
            <a:r>
              <a:rPr lang="en-GB" dirty="0" smtClean="0"/>
              <a:t>A. Steffen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14 Oct 2010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b="1" smtClean="0"/>
              <a:t>TkDND: a cross-platform drag’n’drop package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l-GR" smtClean="0"/>
              <a:pPr/>
              <a:t>17</a:t>
            </a:fld>
            <a:endParaRPr lang="el-GR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3162300"/>
            <a:ext cx="8382000" cy="533400"/>
          </a:xfrm>
        </p:spPr>
        <p:txBody>
          <a:bodyPr/>
          <a:lstStyle/>
          <a:p>
            <a:pPr algn="ctr">
              <a:buNone/>
            </a:pPr>
            <a:r>
              <a:rPr lang="en-US" dirty="0" smtClean="0"/>
              <a:t>Thank you!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Overview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1200"/>
              </a:spcAft>
            </a:pPr>
            <a:r>
              <a:rPr lang="en-US" dirty="0" smtClean="0"/>
              <a:t>Drag and Drop (</a:t>
            </a:r>
            <a:r>
              <a:rPr lang="en-US" dirty="0" err="1" smtClean="0"/>
              <a:t>DnD</a:t>
            </a:r>
            <a:r>
              <a:rPr lang="en-US" dirty="0" smtClean="0"/>
              <a:t>)</a:t>
            </a:r>
          </a:p>
          <a:p>
            <a:pPr>
              <a:spcAft>
                <a:spcPts val="1200"/>
              </a:spcAft>
            </a:pPr>
            <a:r>
              <a:rPr lang="en-US" dirty="0" err="1" smtClean="0"/>
              <a:t>DnD</a:t>
            </a:r>
            <a:r>
              <a:rPr lang="en-US" dirty="0" smtClean="0"/>
              <a:t> and </a:t>
            </a:r>
            <a:r>
              <a:rPr lang="en-US" dirty="0" err="1" smtClean="0"/>
              <a:t>Tk</a:t>
            </a:r>
            <a:endParaRPr lang="en-US" dirty="0" smtClean="0"/>
          </a:p>
          <a:p>
            <a:pPr lvl="1">
              <a:spcAft>
                <a:spcPts val="1200"/>
              </a:spcAft>
            </a:pPr>
            <a:r>
              <a:rPr lang="en-US" dirty="0" smtClean="0"/>
              <a:t>Intra &amp; inter application </a:t>
            </a:r>
            <a:r>
              <a:rPr lang="en-US" dirty="0" err="1" smtClean="0"/>
              <a:t>DnD</a:t>
            </a:r>
            <a:endParaRPr lang="en-US" dirty="0" smtClean="0"/>
          </a:p>
          <a:p>
            <a:pPr>
              <a:spcAft>
                <a:spcPts val="1200"/>
              </a:spcAft>
            </a:pPr>
            <a:r>
              <a:rPr lang="en-US" dirty="0" err="1" smtClean="0"/>
              <a:t>TkDND</a:t>
            </a:r>
            <a:endParaRPr lang="en-US" dirty="0" smtClean="0"/>
          </a:p>
          <a:p>
            <a:pPr lvl="1">
              <a:spcAft>
                <a:spcPts val="1200"/>
              </a:spcAft>
            </a:pPr>
            <a:r>
              <a:rPr lang="en-US" dirty="0" smtClean="0"/>
              <a:t>H</a:t>
            </a:r>
            <a:r>
              <a:rPr lang="en-US" dirty="0" smtClean="0"/>
              <a:t>istory and current status</a:t>
            </a:r>
          </a:p>
          <a:p>
            <a:pPr lvl="1">
              <a:spcAft>
                <a:spcPts val="1200"/>
              </a:spcAft>
            </a:pPr>
            <a:r>
              <a:rPr lang="en-US" dirty="0" smtClean="0"/>
              <a:t>Usage</a:t>
            </a:r>
          </a:p>
          <a:p>
            <a:pPr lvl="1">
              <a:spcAft>
                <a:spcPts val="1200"/>
              </a:spcAft>
            </a:pPr>
            <a:r>
              <a:rPr lang="en-US" dirty="0" smtClean="0"/>
              <a:t>Supported platforms</a:t>
            </a:r>
          </a:p>
          <a:p>
            <a:pPr>
              <a:spcAft>
                <a:spcPts val="1200"/>
              </a:spcAft>
            </a:pPr>
            <a:r>
              <a:rPr lang="en-US" dirty="0" smtClean="0"/>
              <a:t>Conclusions and future work</a:t>
            </a:r>
            <a:endParaRPr 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dirty="0" smtClean="0"/>
              <a:t>14 Oct 2010</a:t>
            </a:r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b="1" dirty="0" err="1" smtClean="0"/>
              <a:t>TkDND</a:t>
            </a:r>
            <a:r>
              <a:rPr lang="en-GB" b="1" dirty="0" smtClean="0"/>
              <a:t>: a cross-platform </a:t>
            </a:r>
            <a:r>
              <a:rPr lang="en-GB" b="1" dirty="0" err="1" smtClean="0"/>
              <a:t>drag’n’drop</a:t>
            </a:r>
            <a:r>
              <a:rPr lang="en-GB" b="1" dirty="0" smtClean="0"/>
              <a:t> package</a:t>
            </a:r>
            <a:endParaRPr lang="el-GR" b="1" dirty="0" smtClean="0"/>
          </a:p>
          <a:p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Drag and Drop (1)</a:t>
            </a:r>
            <a:endParaRPr lang="el-GR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The action </a:t>
            </a:r>
            <a:r>
              <a:rPr lang="en-GB" dirty="0" smtClean="0"/>
              <a:t>of clicking on a virtual object, </a:t>
            </a:r>
            <a:r>
              <a:rPr lang="en-GB" dirty="0" smtClean="0"/>
              <a:t>and:</a:t>
            </a:r>
          </a:p>
          <a:p>
            <a:pPr lvl="1"/>
            <a:r>
              <a:rPr lang="en-GB" dirty="0" smtClean="0"/>
              <a:t>either </a:t>
            </a:r>
            <a:r>
              <a:rPr lang="en-GB" dirty="0" smtClean="0"/>
              <a:t>dragging it to a different location</a:t>
            </a:r>
            <a:r>
              <a:rPr lang="en-GB" dirty="0" smtClean="0"/>
              <a:t>,</a:t>
            </a:r>
          </a:p>
          <a:p>
            <a:pPr lvl="1"/>
            <a:r>
              <a:rPr lang="en-GB" dirty="0" smtClean="0"/>
              <a:t>or </a:t>
            </a:r>
            <a:r>
              <a:rPr lang="en-GB" dirty="0" smtClean="0"/>
              <a:t>onto a different virtual </a:t>
            </a:r>
            <a:r>
              <a:rPr lang="en-GB" dirty="0" smtClean="0"/>
              <a:t>object</a:t>
            </a:r>
          </a:p>
          <a:p>
            <a:endParaRPr lang="en-US" dirty="0" smtClean="0"/>
          </a:p>
          <a:p>
            <a:r>
              <a:rPr lang="en-US" dirty="0" smtClean="0"/>
              <a:t>Nowadays, an </a:t>
            </a:r>
            <a:r>
              <a:rPr lang="en-GB" dirty="0" smtClean="0"/>
              <a:t>important </a:t>
            </a:r>
            <a:r>
              <a:rPr lang="en-GB" dirty="0" smtClean="0"/>
              <a:t>element of modern UI </a:t>
            </a:r>
            <a:r>
              <a:rPr lang="en-GB" dirty="0" smtClean="0"/>
              <a:t>development</a:t>
            </a:r>
          </a:p>
          <a:p>
            <a:pPr lvl="1"/>
            <a:r>
              <a:rPr lang="en-GB" dirty="0" smtClean="0"/>
              <a:t>Thus, several extensions exist</a:t>
            </a:r>
          </a:p>
          <a:p>
            <a:endParaRPr lang="en-GB" dirty="0" smtClean="0"/>
          </a:p>
          <a:p>
            <a:r>
              <a:rPr lang="en-GB" dirty="0" smtClean="0"/>
              <a:t>Drag </a:t>
            </a:r>
            <a:r>
              <a:rPr lang="en-GB" dirty="0" smtClean="0"/>
              <a:t>and Drop in </a:t>
            </a:r>
            <a:r>
              <a:rPr lang="en-GB" dirty="0" err="1" smtClean="0"/>
              <a:t>Tk</a:t>
            </a:r>
            <a:r>
              <a:rPr lang="en-GB" dirty="0" smtClean="0"/>
              <a:t>: </a:t>
            </a:r>
            <a:r>
              <a:rPr lang="en-GB" dirty="0" smtClean="0"/>
              <a:t>[http</a:t>
            </a:r>
            <a:r>
              <a:rPr lang="en-GB" dirty="0" smtClean="0"/>
              <a:t>://</a:t>
            </a:r>
            <a:r>
              <a:rPr lang="en-GB" dirty="0" smtClean="0"/>
              <a:t>wiki.tcl.tk/571]</a:t>
            </a:r>
          </a:p>
          <a:p>
            <a:pPr lvl="1"/>
            <a:r>
              <a:rPr lang="en-GB" dirty="0" smtClean="0"/>
              <a:t>Lists more than 5 extensions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dirty="0" smtClean="0"/>
              <a:t>14 Oct 2010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b="1" dirty="0" err="1" smtClean="0"/>
              <a:t>TkDND</a:t>
            </a:r>
            <a:r>
              <a:rPr lang="en-US" b="1" dirty="0" smtClean="0"/>
              <a:t>: a cross-platform </a:t>
            </a:r>
            <a:r>
              <a:rPr lang="en-US" b="1" dirty="0" err="1" smtClean="0"/>
              <a:t>drag’n’drop</a:t>
            </a:r>
            <a:r>
              <a:rPr lang="en-US" b="1" dirty="0" smtClean="0"/>
              <a:t> package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l-GR" smtClean="0"/>
              <a:pPr/>
              <a:t>3</a:t>
            </a:fld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Drag and Drop </a:t>
            </a:r>
            <a:r>
              <a:rPr lang="en-GB" dirty="0" smtClean="0"/>
              <a:t>(2)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Two </a:t>
            </a:r>
            <a:r>
              <a:rPr lang="en-GB" dirty="0" smtClean="0"/>
              <a:t>main categories</a:t>
            </a:r>
            <a:r>
              <a:rPr lang="en-GB" dirty="0" smtClean="0"/>
              <a:t>:</a:t>
            </a:r>
          </a:p>
          <a:p>
            <a:pPr lvl="1"/>
            <a:r>
              <a:rPr lang="en-GB" dirty="0" smtClean="0"/>
              <a:t>Approaches </a:t>
            </a:r>
            <a:r>
              <a:rPr lang="en-GB" dirty="0" smtClean="0"/>
              <a:t>that target </a:t>
            </a:r>
            <a:r>
              <a:rPr lang="en-GB" dirty="0" err="1" smtClean="0"/>
              <a:t>DnD</a:t>
            </a:r>
            <a:r>
              <a:rPr lang="en-GB" dirty="0" smtClean="0"/>
              <a:t> within the same </a:t>
            </a:r>
            <a:r>
              <a:rPr lang="en-GB" dirty="0" smtClean="0"/>
              <a:t>application (intra-application)</a:t>
            </a:r>
          </a:p>
          <a:p>
            <a:pPr lvl="1"/>
            <a:r>
              <a:rPr lang="en-GB" dirty="0" smtClean="0"/>
              <a:t>Approaches </a:t>
            </a:r>
            <a:r>
              <a:rPr lang="en-GB" dirty="0" smtClean="0"/>
              <a:t>that target </a:t>
            </a:r>
            <a:r>
              <a:rPr lang="en-GB" dirty="0" err="1" smtClean="0"/>
              <a:t>DnD</a:t>
            </a:r>
            <a:r>
              <a:rPr lang="en-GB" dirty="0" smtClean="0"/>
              <a:t> among different </a:t>
            </a:r>
            <a:r>
              <a:rPr lang="en-GB" dirty="0" smtClean="0"/>
              <a:t>applications (inter-application)</a:t>
            </a:r>
          </a:p>
          <a:p>
            <a:r>
              <a:rPr lang="en-GB" dirty="0" smtClean="0"/>
              <a:t>Intra-application:</a:t>
            </a:r>
          </a:p>
          <a:p>
            <a:pPr lvl="1"/>
            <a:r>
              <a:rPr lang="en-GB" dirty="0" smtClean="0"/>
              <a:t>Not difficult to implement</a:t>
            </a:r>
          </a:p>
          <a:p>
            <a:pPr lvl="1"/>
            <a:r>
              <a:rPr lang="en-GB" dirty="0" smtClean="0"/>
              <a:t>A </a:t>
            </a:r>
            <a:r>
              <a:rPr lang="en-GB" dirty="0" smtClean="0"/>
              <a:t>communication mechanism among virtual objects needs to be </a:t>
            </a:r>
            <a:r>
              <a:rPr lang="en-GB" dirty="0" smtClean="0"/>
              <a:t>devised</a:t>
            </a:r>
          </a:p>
          <a:p>
            <a:pPr lvl="2"/>
            <a:r>
              <a:rPr lang="en-GB" dirty="0" smtClean="0"/>
              <a:t>Feasible even in </a:t>
            </a:r>
            <a:r>
              <a:rPr lang="en-GB" dirty="0" err="1" smtClean="0"/>
              <a:t>Tcl</a:t>
            </a:r>
            <a:endParaRPr lang="en-GB" dirty="0" smtClean="0"/>
          </a:p>
          <a:p>
            <a:pPr lvl="1"/>
            <a:r>
              <a:rPr lang="en-GB" dirty="0" smtClean="0"/>
              <a:t>Several </a:t>
            </a:r>
            <a:r>
              <a:rPr lang="en-GB" dirty="0" smtClean="0"/>
              <a:t>intra-application </a:t>
            </a:r>
            <a:r>
              <a:rPr lang="en-GB" dirty="0" smtClean="0"/>
              <a:t>approaches </a:t>
            </a:r>
            <a:r>
              <a:rPr lang="en-GB" dirty="0" smtClean="0"/>
              <a:t>are </a:t>
            </a:r>
            <a:r>
              <a:rPr lang="en-GB" dirty="0" smtClean="0"/>
              <a:t>available</a:t>
            </a:r>
          </a:p>
          <a:p>
            <a:pPr lvl="2"/>
            <a:r>
              <a:rPr lang="en-GB" dirty="0" smtClean="0"/>
              <a:t>“</a:t>
            </a:r>
            <a:r>
              <a:rPr lang="en-GB" dirty="0" err="1" smtClean="0"/>
              <a:t>megawidgets</a:t>
            </a:r>
            <a:r>
              <a:rPr lang="en-GB" dirty="0" smtClean="0"/>
              <a:t>” (i.e. </a:t>
            </a:r>
            <a:r>
              <a:rPr lang="en-GB" dirty="0" err="1" smtClean="0"/>
              <a:t>Bwidget</a:t>
            </a:r>
            <a:r>
              <a:rPr lang="en-GB" dirty="0" smtClean="0"/>
              <a:t>)</a:t>
            </a:r>
            <a:endParaRPr lang="en-GB" dirty="0" smtClean="0"/>
          </a:p>
          <a:p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14 Oct 2010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b="1" smtClean="0"/>
              <a:t>TkDND: a cross-platform drag’n’drop package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l-GR" smtClean="0"/>
              <a:pPr/>
              <a:t>4</a:t>
            </a:fld>
            <a:endParaRPr lang="el-G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Inter-application </a:t>
            </a:r>
            <a:r>
              <a:rPr lang="en-US" dirty="0" err="1" smtClean="0"/>
              <a:t>DnD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more challenging task</a:t>
            </a:r>
          </a:p>
          <a:p>
            <a:pPr lvl="1"/>
            <a:r>
              <a:rPr lang="en-US" dirty="0" smtClean="0"/>
              <a:t>Requires an </a:t>
            </a:r>
            <a:r>
              <a:rPr lang="en-GB" dirty="0" smtClean="0"/>
              <a:t>inter-application communication scheme</a:t>
            </a:r>
          </a:p>
          <a:p>
            <a:endParaRPr lang="en-GB" dirty="0" smtClean="0"/>
          </a:p>
          <a:p>
            <a:r>
              <a:rPr lang="en-GB" dirty="0" smtClean="0"/>
              <a:t>Initial approaches targeted other </a:t>
            </a:r>
            <a:r>
              <a:rPr lang="en-GB" dirty="0" err="1" smtClean="0"/>
              <a:t>Tk</a:t>
            </a:r>
            <a:r>
              <a:rPr lang="en-GB" dirty="0" smtClean="0"/>
              <a:t> applications</a:t>
            </a:r>
          </a:p>
          <a:p>
            <a:pPr lvl="1"/>
            <a:r>
              <a:rPr lang="en-GB" dirty="0" smtClean="0"/>
              <a:t>i.e. BLT, with a communication scheme based on </a:t>
            </a:r>
            <a:r>
              <a:rPr lang="en-GB" dirty="0" err="1" smtClean="0"/>
              <a:t>Tk’s</a:t>
            </a:r>
            <a:r>
              <a:rPr lang="en-GB" dirty="0" smtClean="0"/>
              <a:t> “sent”</a:t>
            </a:r>
          </a:p>
          <a:p>
            <a:endParaRPr lang="en-GB" dirty="0" smtClean="0"/>
          </a:p>
          <a:p>
            <a:r>
              <a:rPr lang="en-GB" dirty="0" smtClean="0"/>
              <a:t>More recent approaches tried to exploit </a:t>
            </a:r>
            <a:r>
              <a:rPr lang="en-GB" dirty="0" smtClean="0"/>
              <a:t>standardised </a:t>
            </a:r>
            <a:r>
              <a:rPr lang="en-GB" dirty="0" err="1" smtClean="0"/>
              <a:t>DnD</a:t>
            </a:r>
            <a:r>
              <a:rPr lang="en-GB" dirty="0" smtClean="0"/>
              <a:t> communication protocols</a:t>
            </a:r>
          </a:p>
          <a:p>
            <a:pPr lvl="1"/>
            <a:r>
              <a:rPr lang="en-GB" dirty="0" smtClean="0"/>
              <a:t>i.e. </a:t>
            </a:r>
            <a:r>
              <a:rPr lang="en-GB" dirty="0" err="1" smtClean="0"/>
              <a:t>Olednd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14 Oct 2010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b="1" smtClean="0"/>
              <a:t>TkDND: a cross-platform drag’n’drop package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l-GR" smtClean="0"/>
              <a:pPr/>
              <a:t>5</a:t>
            </a:fld>
            <a:endParaRPr lang="el-G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Olednd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 smtClean="0"/>
              <a:t>Olednd</a:t>
            </a:r>
            <a:endParaRPr lang="en-GB" dirty="0" smtClean="0"/>
          </a:p>
          <a:p>
            <a:pPr lvl="1"/>
            <a:r>
              <a:rPr lang="en-GB" dirty="0" smtClean="0"/>
              <a:t>Developed </a:t>
            </a:r>
            <a:r>
              <a:rPr lang="en-GB" dirty="0" smtClean="0"/>
              <a:t>by Gordon </a:t>
            </a:r>
            <a:r>
              <a:rPr lang="en-GB" dirty="0" smtClean="0"/>
              <a:t>Chaffee</a:t>
            </a:r>
          </a:p>
          <a:p>
            <a:r>
              <a:rPr lang="en-GB" dirty="0" smtClean="0"/>
              <a:t>Amongst </a:t>
            </a:r>
            <a:r>
              <a:rPr lang="en-GB" dirty="0" smtClean="0"/>
              <a:t>the first </a:t>
            </a:r>
            <a:r>
              <a:rPr lang="en-GB" dirty="0" err="1" smtClean="0"/>
              <a:t>DnD</a:t>
            </a:r>
            <a:r>
              <a:rPr lang="en-GB" dirty="0" smtClean="0"/>
              <a:t> approaches for </a:t>
            </a:r>
            <a:r>
              <a:rPr lang="en-GB" dirty="0" err="1" smtClean="0"/>
              <a:t>Tk</a:t>
            </a:r>
            <a:r>
              <a:rPr lang="en-GB" dirty="0" smtClean="0"/>
              <a:t> that </a:t>
            </a:r>
            <a:r>
              <a:rPr lang="en-GB" dirty="0" smtClean="0"/>
              <a:t>can be characterised </a:t>
            </a:r>
            <a:r>
              <a:rPr lang="en-GB" dirty="0" smtClean="0"/>
              <a:t>as complete</a:t>
            </a:r>
            <a:r>
              <a:rPr lang="en-GB" dirty="0" smtClean="0"/>
              <a:t>:</a:t>
            </a:r>
          </a:p>
          <a:p>
            <a:pPr lvl="1"/>
            <a:r>
              <a:rPr lang="en-GB" dirty="0" smtClean="0"/>
              <a:t>Inter-application </a:t>
            </a:r>
            <a:r>
              <a:rPr lang="en-GB" dirty="0" err="1" smtClean="0"/>
              <a:t>DnD</a:t>
            </a:r>
            <a:r>
              <a:rPr lang="en-GB" dirty="0" smtClean="0"/>
              <a:t> under Microsoft Windows</a:t>
            </a:r>
          </a:p>
          <a:p>
            <a:pPr lvl="2"/>
            <a:r>
              <a:rPr lang="en-GB" dirty="0" smtClean="0"/>
              <a:t>By </a:t>
            </a:r>
            <a:r>
              <a:rPr lang="en-GB" dirty="0" smtClean="0"/>
              <a:t>exploiting OLE </a:t>
            </a:r>
            <a:r>
              <a:rPr lang="en-GB" dirty="0" err="1" smtClean="0"/>
              <a:t>DnD</a:t>
            </a:r>
            <a:r>
              <a:rPr lang="en-GB" dirty="0" smtClean="0"/>
              <a:t>, the </a:t>
            </a:r>
            <a:r>
              <a:rPr lang="en-GB" dirty="0" smtClean="0"/>
              <a:t>platform’s native </a:t>
            </a:r>
            <a:r>
              <a:rPr lang="en-GB" dirty="0" err="1" smtClean="0"/>
              <a:t>DnD</a:t>
            </a:r>
            <a:r>
              <a:rPr lang="en-GB" dirty="0" smtClean="0"/>
              <a:t> </a:t>
            </a:r>
            <a:r>
              <a:rPr lang="en-GB" dirty="0" smtClean="0"/>
              <a:t>protocol</a:t>
            </a:r>
          </a:p>
          <a:p>
            <a:r>
              <a:rPr lang="en-GB" dirty="0" err="1" smtClean="0"/>
              <a:t>TkDND</a:t>
            </a:r>
            <a:r>
              <a:rPr lang="en-GB" dirty="0" smtClean="0"/>
              <a:t> was inspired by </a:t>
            </a:r>
            <a:r>
              <a:rPr lang="en-GB" dirty="0" err="1" smtClean="0"/>
              <a:t>Olednd</a:t>
            </a:r>
            <a:endParaRPr lang="en-GB" dirty="0" smtClean="0"/>
          </a:p>
          <a:p>
            <a:pPr lvl="1"/>
            <a:r>
              <a:rPr lang="en-GB" dirty="0" smtClean="0"/>
              <a:t>Enhance functionality under Windows (i.e. files)</a:t>
            </a:r>
          </a:p>
          <a:p>
            <a:pPr lvl="1"/>
            <a:r>
              <a:rPr lang="en-GB" dirty="0" smtClean="0"/>
              <a:t>Support more operating systems</a:t>
            </a:r>
          </a:p>
          <a:p>
            <a:pPr lvl="2"/>
            <a:r>
              <a:rPr lang="en-GB" dirty="0" smtClean="0"/>
              <a:t>Gnu/Linux</a:t>
            </a:r>
          </a:p>
          <a:p>
            <a:pPr lvl="2"/>
            <a:r>
              <a:rPr lang="en-GB" dirty="0" smtClean="0"/>
              <a:t>Mac </a:t>
            </a:r>
            <a:r>
              <a:rPr lang="en-GB" dirty="0" smtClean="0"/>
              <a:t>OS X.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14 Oct 2010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b="1" smtClean="0"/>
              <a:t>TkDND: a cross-platform drag’n’drop package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l-GR" smtClean="0"/>
              <a:pPr/>
              <a:t>6</a:t>
            </a:fld>
            <a:endParaRPr lang="el-G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TkDND</a:t>
            </a:r>
            <a:r>
              <a:rPr lang="en-US" dirty="0" smtClean="0"/>
              <a:t> </a:t>
            </a:r>
            <a:r>
              <a:rPr lang="en-US" dirty="0" smtClean="0"/>
              <a:t>1</a:t>
            </a:r>
            <a:r>
              <a:rPr lang="en-US" dirty="0" smtClean="0"/>
              <a:t>.x series (1)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Development started around 2000</a:t>
            </a:r>
          </a:p>
          <a:p>
            <a:pPr lvl="1"/>
            <a:r>
              <a:rPr lang="en-US" dirty="0" smtClean="0"/>
              <a:t>With a new implementation for Windows</a:t>
            </a:r>
          </a:p>
          <a:p>
            <a:pPr lvl="2"/>
            <a:r>
              <a:rPr lang="en-US" dirty="0" smtClean="0"/>
              <a:t>Several data types: ASCII-UNICODE text transfers, file names, etc.</a:t>
            </a:r>
          </a:p>
          <a:p>
            <a:r>
              <a:rPr lang="en-US" dirty="0" smtClean="0"/>
              <a:t>Supporting Linux was attempted</a:t>
            </a:r>
          </a:p>
          <a:p>
            <a:pPr lvl="1"/>
            <a:r>
              <a:rPr lang="en-US" dirty="0" smtClean="0"/>
              <a:t>Two protocols at that time:</a:t>
            </a:r>
          </a:p>
          <a:p>
            <a:pPr lvl="2"/>
            <a:r>
              <a:rPr lang="en-US" dirty="0" smtClean="0"/>
              <a:t>Motif DND (Motif/</a:t>
            </a:r>
            <a:r>
              <a:rPr lang="en-US" dirty="0" err="1" smtClean="0"/>
              <a:t>Lesstiff</a:t>
            </a:r>
            <a:r>
              <a:rPr lang="en-US" dirty="0" smtClean="0"/>
              <a:t>, GTK/GNOME)</a:t>
            </a:r>
          </a:p>
          <a:p>
            <a:pPr lvl="2"/>
            <a:r>
              <a:rPr lang="en-US" dirty="0" smtClean="0"/>
              <a:t>XDND (Qt/KDE)</a:t>
            </a:r>
          </a:p>
          <a:p>
            <a:r>
              <a:rPr lang="en-GB" dirty="0" err="1" smtClean="0"/>
              <a:t>TkDND</a:t>
            </a:r>
            <a:r>
              <a:rPr lang="en-GB" dirty="0" smtClean="0"/>
              <a:t> tried to compromise the two protocols</a:t>
            </a:r>
            <a:r>
              <a:rPr lang="en-GB" dirty="0" smtClean="0"/>
              <a:t>:</a:t>
            </a:r>
          </a:p>
          <a:p>
            <a:pPr lvl="1"/>
            <a:r>
              <a:rPr lang="en-GB" dirty="0" smtClean="0"/>
              <a:t>Support for both dragging/dropping actions for (XDND)</a:t>
            </a:r>
          </a:p>
          <a:p>
            <a:pPr lvl="1"/>
            <a:r>
              <a:rPr lang="en-GB" dirty="0" smtClean="0"/>
              <a:t>Support for dropping actions (Motif)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14 Oct 2010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b="1" smtClean="0"/>
              <a:t>TkDND: a cross-platform drag’n’drop package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l-GR" smtClean="0"/>
              <a:pPr/>
              <a:t>7</a:t>
            </a:fld>
            <a:endParaRPr lang="el-G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TkDND</a:t>
            </a:r>
            <a:r>
              <a:rPr lang="en-US" dirty="0" smtClean="0"/>
              <a:t> 1.x series (2)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result was not satisfactory</a:t>
            </a:r>
          </a:p>
          <a:p>
            <a:pPr lvl="1"/>
            <a:r>
              <a:rPr lang="en-GB" dirty="0" smtClean="0"/>
              <a:t>Stability issues</a:t>
            </a:r>
          </a:p>
          <a:p>
            <a:pPr lvl="2"/>
            <a:r>
              <a:rPr lang="en-GB" dirty="0" smtClean="0"/>
              <a:t>Inadequate knowledge of </a:t>
            </a:r>
            <a:r>
              <a:rPr lang="en-GB" dirty="0" err="1" smtClean="0"/>
              <a:t>Xlib</a:t>
            </a:r>
            <a:r>
              <a:rPr lang="en-GB" dirty="0" smtClean="0"/>
              <a:t> programming</a:t>
            </a:r>
            <a:endParaRPr lang="el-GR" dirty="0" smtClean="0"/>
          </a:p>
          <a:p>
            <a:pPr lvl="1"/>
            <a:r>
              <a:rPr lang="en-GB" dirty="0" smtClean="0"/>
              <a:t>Frequent revisions of the XDND protocol</a:t>
            </a:r>
          </a:p>
          <a:p>
            <a:pPr lvl="2"/>
            <a:r>
              <a:rPr lang="en-GB" dirty="0" smtClean="0"/>
              <a:t>XDND </a:t>
            </a:r>
            <a:r>
              <a:rPr lang="en-GB" dirty="0" err="1" smtClean="0"/>
              <a:t>suport</a:t>
            </a:r>
            <a:r>
              <a:rPr lang="en-GB" dirty="0" smtClean="0"/>
              <a:t> was a moving target</a:t>
            </a:r>
            <a:endParaRPr lang="el-GR" dirty="0" smtClean="0"/>
          </a:p>
          <a:p>
            <a:pPr lvl="1"/>
            <a:r>
              <a:rPr lang="en-GB" dirty="0" smtClean="0"/>
              <a:t>Incompatible implementations of the protocols</a:t>
            </a:r>
          </a:p>
          <a:p>
            <a:pPr lvl="2"/>
            <a:r>
              <a:rPr lang="en-GB" dirty="0" smtClean="0"/>
              <a:t>Motif applications worked ok</a:t>
            </a:r>
          </a:p>
          <a:p>
            <a:pPr lvl="2"/>
            <a:r>
              <a:rPr lang="en-GB" dirty="0" smtClean="0"/>
              <a:t>GTK/GNOME applications exhibit random behaviour</a:t>
            </a:r>
          </a:p>
          <a:p>
            <a:pPr lvl="2"/>
            <a:r>
              <a:rPr lang="en-US" dirty="0" smtClean="0"/>
              <a:t>XDND support was changing with each Qt release</a:t>
            </a:r>
          </a:p>
          <a:p>
            <a:r>
              <a:rPr lang="en-US" dirty="0" err="1" smtClean="0"/>
              <a:t>TkDND</a:t>
            </a:r>
            <a:r>
              <a:rPr lang="en-US" dirty="0" smtClean="0"/>
              <a:t> was too ambitious</a:t>
            </a:r>
          </a:p>
          <a:p>
            <a:pPr lvl="1"/>
            <a:r>
              <a:rPr lang="en-US" dirty="0" smtClean="0"/>
              <a:t>Too many types to be supported</a:t>
            </a:r>
          </a:p>
          <a:p>
            <a:pPr lvl="2"/>
            <a:r>
              <a:rPr lang="en-GB" dirty="0" smtClean="0"/>
              <a:t>i.e. plain </a:t>
            </a:r>
            <a:r>
              <a:rPr lang="en-GB" dirty="0" smtClean="0"/>
              <a:t>text, Unicode text, files, links, images</a:t>
            </a:r>
            <a:endParaRPr lang="el-GR" dirty="0" smtClean="0"/>
          </a:p>
          <a:p>
            <a:endParaRPr lang="en-US" dirty="0" smtClean="0"/>
          </a:p>
          <a:p>
            <a:pPr lvl="1"/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14 Oct 2010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b="1" smtClean="0"/>
              <a:t>TkDND: a cross-platform drag’n’drop package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l-GR" smtClean="0"/>
              <a:pPr/>
              <a:t>8</a:t>
            </a:fld>
            <a:endParaRPr lang="el-G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TkDND</a:t>
            </a:r>
            <a:r>
              <a:rPr lang="en-US" dirty="0" smtClean="0"/>
              <a:t> 2.x series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TkDND</a:t>
            </a:r>
            <a:r>
              <a:rPr lang="en-US" dirty="0" smtClean="0"/>
              <a:t> 1.x was abandoned in 2006</a:t>
            </a:r>
          </a:p>
          <a:p>
            <a:pPr lvl="1"/>
            <a:r>
              <a:rPr lang="en-US" dirty="0" smtClean="0"/>
              <a:t>In favor for </a:t>
            </a:r>
            <a:r>
              <a:rPr lang="en-US" dirty="0" err="1" smtClean="0"/>
              <a:t>TkDND</a:t>
            </a:r>
            <a:r>
              <a:rPr lang="en-US" dirty="0" smtClean="0"/>
              <a:t> 2.x</a:t>
            </a:r>
          </a:p>
          <a:p>
            <a:r>
              <a:rPr lang="en-US" dirty="0" err="1" smtClean="0"/>
              <a:t>TkDND</a:t>
            </a:r>
            <a:r>
              <a:rPr lang="en-US" dirty="0" smtClean="0"/>
              <a:t> 2.x</a:t>
            </a:r>
          </a:p>
          <a:p>
            <a:pPr lvl="1"/>
            <a:r>
              <a:rPr lang="en-US" dirty="0" smtClean="0"/>
              <a:t>Yet another </a:t>
            </a:r>
            <a:r>
              <a:rPr lang="en-US" dirty="0" err="1" smtClean="0"/>
              <a:t>DnD</a:t>
            </a:r>
            <a:r>
              <a:rPr lang="en-US" dirty="0" smtClean="0"/>
              <a:t> API</a:t>
            </a:r>
          </a:p>
          <a:p>
            <a:pPr lvl="2"/>
            <a:r>
              <a:rPr lang="en-US" dirty="0" err="1" smtClean="0"/>
              <a:t>TkDND</a:t>
            </a:r>
            <a:r>
              <a:rPr lang="en-US" dirty="0" smtClean="0"/>
              <a:t> 1.x API still supported though</a:t>
            </a:r>
          </a:p>
          <a:p>
            <a:pPr lvl="1"/>
            <a:r>
              <a:rPr lang="en-US" dirty="0" smtClean="0"/>
              <a:t>A new implementation for all supported operating systems</a:t>
            </a:r>
          </a:p>
          <a:p>
            <a:pPr lvl="1"/>
            <a:r>
              <a:rPr lang="en-US" dirty="0" smtClean="0"/>
              <a:t>Implemented in </a:t>
            </a:r>
            <a:r>
              <a:rPr lang="en-US" dirty="0" err="1" smtClean="0"/>
              <a:t>Tcl</a:t>
            </a:r>
            <a:r>
              <a:rPr lang="en-US" dirty="0" smtClean="0"/>
              <a:t> (as much as possible)</a:t>
            </a:r>
          </a:p>
          <a:p>
            <a:pPr lvl="2"/>
            <a:r>
              <a:rPr lang="en-US" dirty="0" smtClean="0"/>
              <a:t>A support library in </a:t>
            </a:r>
            <a:r>
              <a:rPr lang="en-US" dirty="0" err="1" smtClean="0"/>
              <a:t>Tcl</a:t>
            </a:r>
            <a:endParaRPr lang="en-US" dirty="0" smtClean="0"/>
          </a:p>
          <a:p>
            <a:pPr lvl="1"/>
            <a:r>
              <a:rPr lang="en-US" dirty="0" smtClean="0"/>
              <a:t>Support for cross-platform types</a:t>
            </a:r>
          </a:p>
          <a:p>
            <a:pPr lvl="2"/>
            <a:r>
              <a:rPr lang="en-US" dirty="0" err="1" smtClean="0"/>
              <a:t>DND_Text</a:t>
            </a:r>
            <a:endParaRPr lang="en-US" dirty="0" smtClean="0"/>
          </a:p>
          <a:p>
            <a:pPr lvl="2"/>
            <a:r>
              <a:rPr lang="en-US" dirty="0" err="1" smtClean="0"/>
              <a:t>DND_Files</a:t>
            </a:r>
            <a:endParaRPr lang="en-US" dirty="0" smtClean="0"/>
          </a:p>
          <a:p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14 Oct 2010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b="1" smtClean="0"/>
              <a:t>TkDND: a cross-platform drag’n’drop package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l-GR" smtClean="0"/>
              <a:pPr/>
              <a:t>9</a:t>
            </a:fld>
            <a:endParaRPr lang="el-G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IIT-Demokritos">
  <a:themeElements>
    <a:clrScheme name="boemie_ncsr 14">
      <a:dk1>
        <a:srgbClr val="000099"/>
      </a:dk1>
      <a:lt1>
        <a:srgbClr val="FFFFFF"/>
      </a:lt1>
      <a:dk2>
        <a:srgbClr val="003399"/>
      </a:dk2>
      <a:lt2>
        <a:srgbClr val="808080"/>
      </a:lt2>
      <a:accent1>
        <a:srgbClr val="FF9900"/>
      </a:accent1>
      <a:accent2>
        <a:srgbClr val="336699"/>
      </a:accent2>
      <a:accent3>
        <a:srgbClr val="FFFFFF"/>
      </a:accent3>
      <a:accent4>
        <a:srgbClr val="000082"/>
      </a:accent4>
      <a:accent5>
        <a:srgbClr val="FFCAAA"/>
      </a:accent5>
      <a:accent6>
        <a:srgbClr val="2D5C8A"/>
      </a:accent6>
      <a:hlink>
        <a:srgbClr val="336699"/>
      </a:hlink>
      <a:folHlink>
        <a:srgbClr val="336699"/>
      </a:folHlink>
    </a:clrScheme>
    <a:fontScheme name="boemie_ncsr">
      <a:majorFont>
        <a:latin typeface="Arial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10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100" charset="-128"/>
          </a:defRPr>
        </a:defPPr>
      </a:lstStyle>
    </a:lnDef>
  </a:objectDefaults>
  <a:extraClrSchemeLst>
    <a:extraClrScheme>
      <a:clrScheme name="boemie_ncsr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oemie_ncsr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oemie_ncsr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oemie_ncsr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oemie_ncsr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oemie_ncsr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oemie_ncsr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oemie_ncsr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oemie_ncsr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oemie_ncsr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oemie_ncsr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oemie_ncsr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oemie_ncsr 13">
        <a:dk1>
          <a:srgbClr val="003366"/>
        </a:dk1>
        <a:lt1>
          <a:srgbClr val="FFFFFF"/>
        </a:lt1>
        <a:dk2>
          <a:srgbClr val="003366"/>
        </a:dk2>
        <a:lt2>
          <a:srgbClr val="808080"/>
        </a:lt2>
        <a:accent1>
          <a:srgbClr val="FF9900"/>
        </a:accent1>
        <a:accent2>
          <a:srgbClr val="336699"/>
        </a:accent2>
        <a:accent3>
          <a:srgbClr val="FFFFFF"/>
        </a:accent3>
        <a:accent4>
          <a:srgbClr val="002A56"/>
        </a:accent4>
        <a:accent5>
          <a:srgbClr val="FFCAAA"/>
        </a:accent5>
        <a:accent6>
          <a:srgbClr val="2D5C8A"/>
        </a:accent6>
        <a:hlink>
          <a:srgbClr val="336699"/>
        </a:hlink>
        <a:folHlink>
          <a:srgbClr val="33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oemie_ncsr 14">
        <a:dk1>
          <a:srgbClr val="000099"/>
        </a:dk1>
        <a:lt1>
          <a:srgbClr val="FFFFFF"/>
        </a:lt1>
        <a:dk2>
          <a:srgbClr val="003399"/>
        </a:dk2>
        <a:lt2>
          <a:srgbClr val="808080"/>
        </a:lt2>
        <a:accent1>
          <a:srgbClr val="FF9900"/>
        </a:accent1>
        <a:accent2>
          <a:srgbClr val="336699"/>
        </a:accent2>
        <a:accent3>
          <a:srgbClr val="FFFFFF"/>
        </a:accent3>
        <a:accent4>
          <a:srgbClr val="000082"/>
        </a:accent4>
        <a:accent5>
          <a:srgbClr val="FFCAAA"/>
        </a:accent5>
        <a:accent6>
          <a:srgbClr val="2D5C8A"/>
        </a:accent6>
        <a:hlink>
          <a:srgbClr val="336699"/>
        </a:hlink>
        <a:folHlink>
          <a:srgbClr val="3366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IIT-Demokritos</Template>
  <TotalTime>2221</TotalTime>
  <Words>1060</Words>
  <Application>Microsoft Office PowerPoint</Application>
  <PresentationFormat>On-screen Show (4:3)</PresentationFormat>
  <Paragraphs>224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IIT-Demokritos</vt:lpstr>
      <vt:lpstr>TkDND: a cross-platform drag’n’drop package</vt:lpstr>
      <vt:lpstr>Overview</vt:lpstr>
      <vt:lpstr>Drag and Drop (1)</vt:lpstr>
      <vt:lpstr>Drag and Drop (2)</vt:lpstr>
      <vt:lpstr>Inter-application DnD</vt:lpstr>
      <vt:lpstr>Olednd</vt:lpstr>
      <vt:lpstr>TkDND 1.x series (1)</vt:lpstr>
      <vt:lpstr>TkDND 1.x series (2)</vt:lpstr>
      <vt:lpstr>TkDND 2.x series</vt:lpstr>
      <vt:lpstr>Using TkDND</vt:lpstr>
      <vt:lpstr>Drop targets</vt:lpstr>
      <vt:lpstr>Drag sources</vt:lpstr>
      <vt:lpstr>Supported platforms: Windows</vt:lpstr>
      <vt:lpstr>Supported platforms: Mac OS X</vt:lpstr>
      <vt:lpstr>Unsupported platforms: Linux</vt:lpstr>
      <vt:lpstr>Conclusions – Future work</vt:lpstr>
      <vt:lpstr>Aknowledgments</vt:lpstr>
      <vt:lpstr>Slide 18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Itcl and TclOO</dc:title>
  <dc:creator>George</dc:creator>
  <cp:lastModifiedBy>George</cp:lastModifiedBy>
  <cp:revision>366</cp:revision>
  <dcterms:created xsi:type="dcterms:W3CDTF">2006-08-16T00:00:00Z</dcterms:created>
  <dcterms:modified xsi:type="dcterms:W3CDTF">2010-10-12T02:32:06Z</dcterms:modified>
</cp:coreProperties>
</file>