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1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6F1F1-83DC-4F6F-A35E-B5F3471F3C60}" type="datetimeFigureOut">
              <a:rPr lang="el-GR" smtClean="0"/>
              <a:pPr/>
              <a:t>13/10/2010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16358-5275-48FB-B59D-0B4941651C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800" y="2362200"/>
            <a:ext cx="8534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>
            <a:off x="4267200" y="2209800"/>
            <a:ext cx="0" cy="22098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539750" y="990600"/>
            <a:ext cx="0" cy="21336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7" name="Rectangle 49"/>
          <p:cNvSpPr>
            <a:spLocks noChangeArrowheads="1"/>
          </p:cNvSpPr>
          <p:nvPr/>
        </p:nvSpPr>
        <p:spPr bwMode="auto">
          <a:xfrm>
            <a:off x="0" y="54864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1619250" y="5516563"/>
            <a:ext cx="6580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 smtClean="0">
                <a:solidFill>
                  <a:srgbClr val="4D4D4D"/>
                </a:solidFill>
              </a:rPr>
              <a:t>Institute of Informatics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&amp; </a:t>
            </a:r>
            <a:r>
              <a:rPr lang="en-US" sz="1400" i="1" dirty="0" smtClean="0">
                <a:solidFill>
                  <a:srgbClr val="4D4D4D"/>
                </a:solidFill>
              </a:rPr>
              <a:t>Telecommunications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– </a:t>
            </a:r>
            <a:r>
              <a:rPr lang="en-US" sz="1400" i="1" dirty="0" smtClean="0">
                <a:solidFill>
                  <a:srgbClr val="4D4D4D"/>
                </a:solidFill>
              </a:rPr>
              <a:t>NCSR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n-US" sz="1400" i="1" dirty="0" smtClean="0">
                <a:solidFill>
                  <a:srgbClr val="4D4D4D"/>
                </a:solidFill>
              </a:rPr>
              <a:t>“Demokritos”</a:t>
            </a:r>
            <a:endParaRPr lang="it-IT" sz="1400" i="1" dirty="0">
              <a:solidFill>
                <a:srgbClr val="4D4D4D"/>
              </a:solidFill>
            </a:endParaRPr>
          </a:p>
        </p:txBody>
      </p:sp>
      <p:pic>
        <p:nvPicPr>
          <p:cNvPr id="9" name="Picture 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084763"/>
            <a:ext cx="1025525" cy="1023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90600"/>
            <a:ext cx="8078787" cy="1371600"/>
          </a:xfrm>
        </p:spPr>
        <p:txBody>
          <a:bodyPr anchor="t"/>
          <a:lstStyle>
            <a:lvl1pPr>
              <a:defRPr sz="2400"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2438400"/>
            <a:ext cx="4495800" cy="1566863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Rectangle 4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248400"/>
            <a:ext cx="685800" cy="228600"/>
          </a:xfrm>
        </p:spPr>
        <p:txBody>
          <a:bodyPr/>
          <a:lstStyle>
            <a:lvl1pPr algn="r">
              <a:defRPr>
                <a:solidFill>
                  <a:srgbClr val="666666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76200"/>
            <a:ext cx="21526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3055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b="1" dirty="0" err="1" smtClean="0"/>
              <a:t>TileQt</a:t>
            </a:r>
            <a:r>
              <a:rPr lang="en-US" b="1" dirty="0" smtClean="0"/>
              <a:t> and </a:t>
            </a:r>
            <a:r>
              <a:rPr lang="en-US" b="1" dirty="0" err="1" smtClean="0"/>
              <a:t>TileGtk</a:t>
            </a:r>
            <a:r>
              <a:rPr lang="en-US" b="1" dirty="0" smtClean="0"/>
              <a:t>: current status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0" y="6296025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76200"/>
            <a:ext cx="8164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lo stile del </a:t>
            </a:r>
            <a:r>
              <a:rPr lang="en-US" dirty="0" err="1" smtClean="0"/>
              <a:t>titolo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308725"/>
            <a:ext cx="132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" y="6308725"/>
            <a:ext cx="6892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n-US" b="1" dirty="0" err="1" smtClean="0"/>
              <a:t>TileQt</a:t>
            </a:r>
            <a:r>
              <a:rPr lang="en-US" b="1" dirty="0" smtClean="0"/>
              <a:t> and </a:t>
            </a:r>
            <a:r>
              <a:rPr lang="en-US" b="1" dirty="0" err="1" smtClean="0"/>
              <a:t>TileGtk</a:t>
            </a:r>
            <a:r>
              <a:rPr lang="en-US" b="1" dirty="0" smtClean="0"/>
              <a:t>: current status</a:t>
            </a: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300788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 flipH="1">
            <a:off x="76200" y="838200"/>
            <a:ext cx="8915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pic>
        <p:nvPicPr>
          <p:cNvPr id="1034" name="Picture 5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8" y="80963"/>
            <a:ext cx="647700" cy="646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r>
              <a:rPr lang="en-US" dirty="0" smtClean="0"/>
              <a:t>: current status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2438400"/>
            <a:ext cx="4876800" cy="2438400"/>
          </a:xfrm>
        </p:spPr>
        <p:txBody>
          <a:bodyPr rIns="0"/>
          <a:lstStyle/>
          <a:p>
            <a:r>
              <a:rPr lang="en-US" sz="2000" b="1" dirty="0" smtClean="0"/>
              <a:t>Georgios Petasis</a:t>
            </a:r>
          </a:p>
          <a:p>
            <a:endParaRPr lang="en-US" sz="1200" dirty="0" smtClean="0"/>
          </a:p>
          <a:p>
            <a:r>
              <a:rPr lang="en-GB" sz="1400" dirty="0" smtClean="0"/>
              <a:t>Software and Knowledge Engineering Laboratory,</a:t>
            </a:r>
            <a:br>
              <a:rPr lang="en-GB" sz="1400" dirty="0" smtClean="0"/>
            </a:br>
            <a:r>
              <a:rPr lang="en-GB" sz="1400" dirty="0" smtClean="0"/>
              <a:t>Institute of Informatics and Telecommunications,</a:t>
            </a:r>
            <a:br>
              <a:rPr lang="en-GB" sz="1400" dirty="0" smtClean="0"/>
            </a:br>
            <a:r>
              <a:rPr lang="en-GB" sz="1400" dirty="0" smtClean="0"/>
              <a:t>National Centre for Scientific Research “Demokritos”,</a:t>
            </a:r>
            <a:br>
              <a:rPr lang="en-GB" sz="1400" dirty="0" smtClean="0"/>
            </a:br>
            <a:r>
              <a:rPr lang="en-GB" sz="1400" dirty="0" smtClean="0"/>
              <a:t>Athens, Greece</a:t>
            </a:r>
            <a:br>
              <a:rPr lang="en-GB" sz="1400" dirty="0" smtClean="0"/>
            </a:br>
            <a:r>
              <a:rPr lang="en-GB" sz="1400" dirty="0" smtClean="0"/>
              <a:t>petasis@iit.demokritos.gr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Interfacing steps (4)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7"/>
            </a:pPr>
            <a:r>
              <a:rPr lang="en-GB" dirty="0" smtClean="0"/>
              <a:t>Ensure thread-safety</a:t>
            </a:r>
          </a:p>
          <a:p>
            <a:pPr marL="857250" lvl="1" indent="-457200"/>
            <a:r>
              <a:rPr lang="en-GB" dirty="0" smtClean="0"/>
              <a:t>Easy task if the target toolkit library is already thread safe (i.e. Qt)</a:t>
            </a:r>
          </a:p>
          <a:p>
            <a:pPr marL="857250" lvl="1" indent="-457200"/>
            <a:r>
              <a:rPr lang="en-GB" dirty="0" smtClean="0"/>
              <a:t>More tricky if it is not (i.e. GTK, where widgets must be created/drawn only by the thread the library was initialised)</a:t>
            </a:r>
          </a:p>
          <a:p>
            <a:pPr marL="857250" lvl="1" indent="-457200"/>
            <a:endParaRPr lang="en-GB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en-GB" dirty="0" smtClean="0"/>
              <a:t>Cope with the large number of available themes for each toolkit library</a:t>
            </a:r>
          </a:p>
          <a:p>
            <a:pPr marL="857250" lvl="1" indent="-457200"/>
            <a:r>
              <a:rPr lang="en-GB" dirty="0" smtClean="0"/>
              <a:t>Problems range from different layouts to wrong pixel metrics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10</a:t>
            </a:fld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TileQt</a:t>
            </a:r>
            <a:r>
              <a:rPr lang="en-GB" dirty="0" smtClean="0"/>
              <a:t>: a </a:t>
            </a:r>
            <a:r>
              <a:rPr lang="en-GB" dirty="0" err="1" smtClean="0"/>
              <a:t>Ttk</a:t>
            </a:r>
            <a:r>
              <a:rPr lang="en-GB" dirty="0" smtClean="0"/>
              <a:t> interface to the Qt widget toolkit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</a:t>
            </a:r>
            <a:r>
              <a:rPr lang="en-GB" dirty="0" smtClean="0"/>
              <a:t>first C/C++ extensions that attempted to provide a </a:t>
            </a:r>
            <a:r>
              <a:rPr lang="en-GB" dirty="0" err="1" smtClean="0"/>
              <a:t>Ttk</a:t>
            </a:r>
            <a:r>
              <a:rPr lang="en-GB" dirty="0" smtClean="0"/>
              <a:t> theme, based on the </a:t>
            </a:r>
            <a:r>
              <a:rPr lang="en-GB" dirty="0" err="1" smtClean="0"/>
              <a:t>Ttk</a:t>
            </a:r>
            <a:r>
              <a:rPr lang="en-GB" dirty="0" smtClean="0"/>
              <a:t> public API, without being part of </a:t>
            </a:r>
            <a:r>
              <a:rPr lang="en-GB" dirty="0" err="1" smtClean="0"/>
              <a:t>Ttk</a:t>
            </a:r>
            <a:endParaRPr lang="en-GB" dirty="0" smtClean="0"/>
          </a:p>
          <a:p>
            <a:r>
              <a:rPr lang="en-GB" dirty="0" smtClean="0"/>
              <a:t>Development started in 2003</a:t>
            </a:r>
          </a:p>
          <a:p>
            <a:pPr lvl="1"/>
            <a:r>
              <a:rPr lang="en-GB" dirty="0" smtClean="0"/>
              <a:t>Initially supporting Qt 3.x at that time</a:t>
            </a:r>
          </a:p>
          <a:p>
            <a:r>
              <a:rPr lang="en-GB" dirty="0" smtClean="0"/>
              <a:t>Compiling </a:t>
            </a:r>
            <a:r>
              <a:rPr lang="en-GB" dirty="0" err="1" smtClean="0"/>
              <a:t>TileQt</a:t>
            </a:r>
            <a:r>
              <a:rPr lang="en-GB" dirty="0" smtClean="0"/>
              <a:t> was never easy</a:t>
            </a:r>
          </a:p>
          <a:p>
            <a:pPr lvl="1"/>
            <a:r>
              <a:rPr lang="en-GB" dirty="0" smtClean="0"/>
              <a:t>As the build system was not robust for quite some time</a:t>
            </a:r>
          </a:p>
          <a:p>
            <a:r>
              <a:rPr lang="en-GB" dirty="0" smtClean="0"/>
              <a:t>Currently, </a:t>
            </a:r>
            <a:r>
              <a:rPr lang="en-GB" dirty="0" err="1" smtClean="0"/>
              <a:t>TileQt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Has substantial support for Qt 3.x/4.x</a:t>
            </a:r>
          </a:p>
          <a:p>
            <a:pPr lvl="1"/>
            <a:r>
              <a:rPr lang="en-GB" dirty="0" smtClean="0"/>
              <a:t>Uses a build system based on </a:t>
            </a:r>
            <a:r>
              <a:rPr lang="en-GB" dirty="0" err="1" smtClean="0"/>
              <a:t>CMake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11</a:t>
            </a:fld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TileQt</a:t>
            </a:r>
            <a:r>
              <a:rPr lang="en-US" dirty="0" smtClean="0"/>
              <a:t>: supported widgets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38801" y="1562100"/>
          <a:ext cx="8466399" cy="3733800"/>
        </p:xfrm>
        <a:graphic>
          <a:graphicData uri="http://schemas.openxmlformats.org/drawingml/2006/table">
            <a:tbl>
              <a:tblPr/>
              <a:tblGrid>
                <a:gridCol w="1544574"/>
                <a:gridCol w="1383975"/>
                <a:gridCol w="1383975"/>
                <a:gridCol w="1383975"/>
                <a:gridCol w="1384950"/>
                <a:gridCol w="1384950"/>
              </a:tblGrid>
              <a:tr h="383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Widget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Qt 3.x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Qt 4.x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Widget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Qt 3.x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Qt 4.x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Background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LabelFrame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187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Button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NoteBook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7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CheckButton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TreeView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187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RadioButton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Progress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7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MenuButton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Paned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187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ToolButton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SizeGrip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7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Entry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ScrollBar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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187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ComboBox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Scale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0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</a:t>
                      </a:r>
                      <a:endParaRPr lang="el-GR" sz="20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13</a:t>
            </a:fld>
            <a:endParaRPr lang="el-GR" dirty="0"/>
          </a:p>
        </p:txBody>
      </p:sp>
      <p:pic>
        <p:nvPicPr>
          <p:cNvPr id="7" name="Picture 6" descr="C:\Users\George\Pictures\ZScreen Images\SS-2010093014245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848" y="15145"/>
            <a:ext cx="8706304" cy="682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TileGTK</a:t>
            </a:r>
            <a:r>
              <a:rPr lang="en-GB" dirty="0" smtClean="0"/>
              <a:t>: a </a:t>
            </a:r>
            <a:r>
              <a:rPr lang="en-GB" dirty="0" err="1" smtClean="0"/>
              <a:t>Ttk</a:t>
            </a:r>
            <a:r>
              <a:rPr lang="en-GB" dirty="0" smtClean="0"/>
              <a:t> interface to the GTK+ toolkit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far more recent extension, as d</a:t>
            </a:r>
            <a:r>
              <a:rPr lang="en-GB" dirty="0" err="1" smtClean="0"/>
              <a:t>evelopment</a:t>
            </a:r>
            <a:r>
              <a:rPr lang="en-GB" dirty="0" smtClean="0"/>
              <a:t> started in 2008</a:t>
            </a:r>
          </a:p>
          <a:p>
            <a:r>
              <a:rPr lang="en-GB" dirty="0" err="1" smtClean="0"/>
              <a:t>TileGTK</a:t>
            </a:r>
            <a:r>
              <a:rPr lang="en-GB" dirty="0" smtClean="0"/>
              <a:t> was based on the </a:t>
            </a:r>
            <a:r>
              <a:rPr lang="en-GB" dirty="0" err="1" smtClean="0"/>
              <a:t>expereince</a:t>
            </a:r>
            <a:r>
              <a:rPr lang="en-GB" dirty="0" smtClean="0"/>
              <a:t> obtained from </a:t>
            </a:r>
            <a:r>
              <a:rPr lang="en-GB" dirty="0" err="1" smtClean="0"/>
              <a:t>TileQt</a:t>
            </a:r>
            <a:endParaRPr lang="en-GB" dirty="0" smtClean="0"/>
          </a:p>
          <a:p>
            <a:pPr lvl="1"/>
            <a:r>
              <a:rPr lang="en-GB" dirty="0" smtClean="0"/>
              <a:t>In fact, development started by search/replace of Qt to GTK, followed by an gradual adaptation of widgets </a:t>
            </a:r>
            <a:r>
              <a:rPr lang="en-GB" dirty="0" smtClean="0">
                <a:sym typeface="Wingdings" pitchFamily="2" charset="2"/>
              </a:rPr>
              <a:t></a:t>
            </a:r>
            <a:endParaRPr lang="en-GB" dirty="0" smtClean="0"/>
          </a:p>
          <a:p>
            <a:r>
              <a:rPr lang="en-GB" dirty="0" smtClean="0"/>
              <a:t>Compiling </a:t>
            </a:r>
            <a:r>
              <a:rPr lang="en-GB" dirty="0" err="1" smtClean="0"/>
              <a:t>TileGTK</a:t>
            </a:r>
            <a:r>
              <a:rPr lang="en-GB" dirty="0" smtClean="0"/>
              <a:t> has always been easy</a:t>
            </a:r>
          </a:p>
          <a:p>
            <a:pPr lvl="1"/>
            <a:r>
              <a:rPr lang="en-GB" dirty="0" smtClean="0"/>
              <a:t>As the </a:t>
            </a:r>
            <a:r>
              <a:rPr lang="en-GB" dirty="0" err="1" smtClean="0"/>
              <a:t>CMake</a:t>
            </a:r>
            <a:r>
              <a:rPr lang="en-GB" dirty="0" smtClean="0"/>
              <a:t> build system was also inherited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TileGTK</a:t>
            </a:r>
            <a:r>
              <a:rPr lang="en-US" dirty="0" smtClean="0"/>
              <a:t> and a GTK in C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GTK+ is written in C, which makes presents an interesting opportunity:</a:t>
            </a:r>
          </a:p>
          <a:p>
            <a:pPr lvl="1"/>
            <a:r>
              <a:rPr lang="en-US" dirty="0" smtClean="0"/>
              <a:t>To access the GTK+ API through stubs!</a:t>
            </a:r>
          </a:p>
          <a:p>
            <a:pPr lvl="1"/>
            <a:r>
              <a:rPr lang="en-US" dirty="0" smtClean="0"/>
              <a:t>No need to link with GTK+</a:t>
            </a:r>
          </a:p>
          <a:p>
            <a:pPr lvl="2"/>
            <a:r>
              <a:rPr lang="en-US" dirty="0" smtClean="0"/>
              <a:t>Which may result in distributing </a:t>
            </a:r>
            <a:r>
              <a:rPr lang="en-US" dirty="0" err="1" smtClean="0"/>
              <a:t>TileGTK</a:t>
            </a:r>
            <a:r>
              <a:rPr lang="en-US" dirty="0" smtClean="0"/>
              <a:t> binaries under the BSD license</a:t>
            </a:r>
          </a:p>
          <a:p>
            <a:r>
              <a:rPr lang="en-US" dirty="0" smtClean="0"/>
              <a:t>However, currently Glib facilities are used in order to load and </a:t>
            </a:r>
            <a:r>
              <a:rPr lang="en-US" dirty="0" err="1" smtClean="0"/>
              <a:t>initialise</a:t>
            </a:r>
            <a:r>
              <a:rPr lang="en-US" dirty="0" smtClean="0"/>
              <a:t> the GTK+ library</a:t>
            </a:r>
          </a:p>
          <a:p>
            <a:pPr lvl="1"/>
            <a:r>
              <a:rPr lang="en-US" dirty="0" smtClean="0"/>
              <a:t>It would have been better if </a:t>
            </a:r>
            <a:r>
              <a:rPr lang="en-US" dirty="0" err="1" smtClean="0"/>
              <a:t>Tcl</a:t>
            </a:r>
            <a:r>
              <a:rPr lang="en-US" dirty="0" smtClean="0"/>
              <a:t> offered similar capabilities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r>
              <a:rPr lang="en-US" dirty="0" smtClean="0">
                <a:sym typeface="Wingdings" pitchFamily="2" charset="2"/>
              </a:rPr>
              <a:t>For the time being, </a:t>
            </a:r>
            <a:r>
              <a:rPr lang="en-US" dirty="0" err="1" smtClean="0">
                <a:sym typeface="Wingdings" pitchFamily="2" charset="2"/>
              </a:rPr>
              <a:t>TileGTK</a:t>
            </a:r>
            <a:r>
              <a:rPr lang="en-US" dirty="0" smtClean="0">
                <a:sym typeface="Wingdings" pitchFamily="2" charset="2"/>
              </a:rPr>
              <a:t> binaries are covered by GPL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16</a:t>
            </a:fld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79488" y="76200"/>
            <a:ext cx="8164512" cy="762000"/>
          </a:xfrm>
        </p:spPr>
        <p:txBody>
          <a:bodyPr/>
          <a:lstStyle/>
          <a:p>
            <a:r>
              <a:rPr lang="en-US" dirty="0" err="1" smtClean="0"/>
              <a:t>TileGTK</a:t>
            </a:r>
            <a:r>
              <a:rPr lang="en-US" dirty="0" smtClean="0"/>
              <a:t>: supported widgets</a:t>
            </a:r>
            <a:endParaRPr lang="el-G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76300" y="1783080"/>
          <a:ext cx="7391401" cy="3291840"/>
        </p:xfrm>
        <a:graphic>
          <a:graphicData uri="http://schemas.openxmlformats.org/drawingml/2006/table">
            <a:tbl>
              <a:tblPr/>
              <a:tblGrid>
                <a:gridCol w="1847525"/>
                <a:gridCol w="1847525"/>
                <a:gridCol w="1847525"/>
                <a:gridCol w="184882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Widget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GTK 2.x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Widget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GTK 2.x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Background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LabelFrame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Button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NoteBook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CheckButton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TreeView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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RadioButton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Progress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MenuButton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Paned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ToolButton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SizeGrip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Entry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ScrollBar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ComboBox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Scale</a:t>
                      </a:r>
                      <a:endParaRPr lang="el-GR" sz="24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</a:t>
                      </a:r>
                      <a:endParaRPr lang="el-GR" sz="24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TileQt and TileGtk: current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 descr="C:\Users\George\Pictures\ZScreen Images\SS-20100930162420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89" y="15145"/>
            <a:ext cx="9082022" cy="682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(1)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TileQt</a:t>
            </a:r>
            <a:r>
              <a:rPr lang="en-US" dirty="0" smtClean="0"/>
              <a:t> &amp; </a:t>
            </a:r>
            <a:r>
              <a:rPr lang="en-US" dirty="0" err="1" smtClean="0"/>
              <a:t>TileGTK</a:t>
            </a:r>
            <a:r>
              <a:rPr lang="en-US" dirty="0" smtClean="0"/>
              <a:t> try to interface Qt &amp; GTK+ to </a:t>
            </a:r>
            <a:r>
              <a:rPr lang="en-US" dirty="0" err="1" smtClean="0"/>
              <a:t>Ttk</a:t>
            </a:r>
            <a:endParaRPr lang="en-US" dirty="0" smtClean="0"/>
          </a:p>
          <a:p>
            <a:r>
              <a:rPr lang="en-US" dirty="0" smtClean="0"/>
              <a:t>Both extensions are not actively maintained</a:t>
            </a:r>
          </a:p>
          <a:p>
            <a:pPr lvl="1"/>
            <a:r>
              <a:rPr lang="en-US" dirty="0" smtClean="0"/>
              <a:t>Mainly because Linux usage by the main author constantly diminishes</a:t>
            </a:r>
          </a:p>
          <a:p>
            <a:r>
              <a:rPr lang="en-US" dirty="0" smtClean="0"/>
              <a:t>Both </a:t>
            </a:r>
            <a:r>
              <a:rPr lang="en-US" dirty="0" err="1" smtClean="0"/>
              <a:t>TileQt</a:t>
            </a:r>
            <a:r>
              <a:rPr lang="en-US" dirty="0" smtClean="0"/>
              <a:t> &amp; </a:t>
            </a:r>
            <a:r>
              <a:rPr lang="en-US" dirty="0" err="1" smtClean="0"/>
              <a:t>TileGTK</a:t>
            </a:r>
            <a:r>
              <a:rPr lang="en-US" dirty="0" smtClean="0"/>
              <a:t> compile and run with recent </a:t>
            </a:r>
            <a:r>
              <a:rPr lang="en-US" dirty="0" err="1" smtClean="0"/>
              <a:t>Tcl</a:t>
            </a:r>
            <a:r>
              <a:rPr lang="en-US" dirty="0" smtClean="0"/>
              <a:t> versions</a:t>
            </a:r>
          </a:p>
          <a:p>
            <a:pPr lvl="1"/>
            <a:r>
              <a:rPr lang="en-US" dirty="0" smtClean="0"/>
              <a:t>Tested with </a:t>
            </a:r>
            <a:r>
              <a:rPr lang="en-US" dirty="0" err="1" smtClean="0"/>
              <a:t>ActiveTcl</a:t>
            </a:r>
            <a:r>
              <a:rPr lang="en-US" dirty="0" smtClean="0"/>
              <a:t> 8.6 beta 3 on an updated Fedora 13 system</a:t>
            </a:r>
          </a:p>
          <a:p>
            <a:pPr lvl="1"/>
            <a:r>
              <a:rPr lang="en-US" dirty="0" smtClean="0"/>
              <a:t>However loading </a:t>
            </a:r>
            <a:r>
              <a:rPr lang="en-US" dirty="0" err="1" smtClean="0"/>
              <a:t>TileQt</a:t>
            </a:r>
            <a:r>
              <a:rPr lang="en-US" dirty="0" smtClean="0"/>
              <a:t>/</a:t>
            </a:r>
            <a:r>
              <a:rPr lang="en-US" dirty="0" err="1" smtClean="0"/>
              <a:t>TileGTK</a:t>
            </a:r>
            <a:r>
              <a:rPr lang="en-US" dirty="0" smtClean="0"/>
              <a:t> in a second interpreter seems to crash wish</a:t>
            </a:r>
          </a:p>
          <a:p>
            <a:pPr lvl="2"/>
            <a:r>
              <a:rPr lang="en-US" dirty="0" smtClean="0"/>
              <a:t>No idea why, it used to work</a:t>
            </a:r>
          </a:p>
          <a:p>
            <a:endParaRPr lang="el-G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TileQt and TileGtk: current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widgets are missing:</a:t>
            </a:r>
          </a:p>
          <a:p>
            <a:pPr lvl="1"/>
            <a:r>
              <a:rPr lang="en-US" dirty="0" smtClean="0"/>
              <a:t>Separators</a:t>
            </a:r>
          </a:p>
          <a:p>
            <a:pPr lvl="1"/>
            <a:r>
              <a:rPr lang="en-US" dirty="0" smtClean="0"/>
              <a:t>Scrollbars/Scales (for Qt 4.x)</a:t>
            </a:r>
          </a:p>
          <a:p>
            <a:pPr lvl="1"/>
            <a:r>
              <a:rPr lang="en-US" dirty="0" err="1" smtClean="0"/>
              <a:t>Treeview</a:t>
            </a:r>
            <a:r>
              <a:rPr lang="en-US" dirty="0" smtClean="0"/>
              <a:t> (for GTK+ 2.x)</a:t>
            </a:r>
          </a:p>
          <a:p>
            <a:r>
              <a:rPr lang="en-US" dirty="0" smtClean="0"/>
              <a:t>Several visual differences between </a:t>
            </a:r>
            <a:r>
              <a:rPr lang="en-US" dirty="0" err="1" smtClean="0"/>
              <a:t>TileQt</a:t>
            </a:r>
            <a:r>
              <a:rPr lang="en-US" dirty="0" smtClean="0"/>
              <a:t>/</a:t>
            </a:r>
            <a:r>
              <a:rPr lang="en-US" dirty="0" err="1" smtClean="0"/>
              <a:t>TileGTK</a:t>
            </a:r>
            <a:r>
              <a:rPr lang="en-US" dirty="0" smtClean="0"/>
              <a:t> and Qt/GTK+</a:t>
            </a:r>
          </a:p>
          <a:p>
            <a:pPr lvl="1"/>
            <a:r>
              <a:rPr lang="en-US" dirty="0" err="1" smtClean="0"/>
              <a:t>TileGTK</a:t>
            </a:r>
            <a:r>
              <a:rPr lang="en-US" dirty="0" smtClean="0"/>
              <a:t> has more differences</a:t>
            </a:r>
          </a:p>
          <a:p>
            <a:pPr lvl="1"/>
            <a:r>
              <a:rPr lang="en-US" dirty="0" err="1" smtClean="0"/>
              <a:t>TileQt</a:t>
            </a:r>
            <a:r>
              <a:rPr lang="en-US" dirty="0" smtClean="0"/>
              <a:t> is missing an essential widget (scrollbars)</a:t>
            </a:r>
          </a:p>
          <a:p>
            <a:r>
              <a:rPr lang="en-US" dirty="0" smtClean="0"/>
              <a:t>Both extensions try to retrieve the </a:t>
            </a:r>
            <a:r>
              <a:rPr lang="en-US" dirty="0" err="1" smtClean="0"/>
              <a:t>colour</a:t>
            </a:r>
            <a:r>
              <a:rPr lang="en-US" dirty="0" smtClean="0"/>
              <a:t> scheme from the corresponding toolkit</a:t>
            </a:r>
          </a:p>
          <a:p>
            <a:pPr lvl="1"/>
            <a:r>
              <a:rPr lang="en-US" dirty="0" smtClean="0"/>
              <a:t>Even for GTK+ who has no such capability</a:t>
            </a:r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19</a:t>
            </a:fld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err="1" smtClean="0"/>
              <a:t>Ttk</a:t>
            </a:r>
            <a:r>
              <a:rPr lang="en-US" dirty="0" smtClean="0"/>
              <a:t> and support for Windows, OS X and Linux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Qt and GTK+</a:t>
            </a:r>
          </a:p>
          <a:p>
            <a:pPr lvl="1">
              <a:spcAft>
                <a:spcPts val="2400"/>
              </a:spcAft>
            </a:pPr>
            <a:r>
              <a:rPr lang="en-GB" dirty="0" smtClean="0"/>
              <a:t>Mapping between </a:t>
            </a:r>
            <a:r>
              <a:rPr lang="en-GB" dirty="0" err="1" smtClean="0"/>
              <a:t>Ttk</a:t>
            </a:r>
            <a:r>
              <a:rPr lang="en-GB" dirty="0" smtClean="0"/>
              <a:t> and other widget toolkits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Interfacing steps</a:t>
            </a:r>
          </a:p>
          <a:p>
            <a:pPr lvl="1">
              <a:spcAft>
                <a:spcPts val="2400"/>
              </a:spcAft>
            </a:pPr>
            <a:r>
              <a:rPr lang="en-GB" dirty="0" smtClean="0"/>
              <a:t>The steps required to interface </a:t>
            </a:r>
            <a:r>
              <a:rPr lang="en-GB" dirty="0" err="1" smtClean="0"/>
              <a:t>Ttk</a:t>
            </a:r>
            <a:r>
              <a:rPr lang="en-GB" dirty="0" smtClean="0"/>
              <a:t> to another toolkit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TileQt</a:t>
            </a:r>
            <a:r>
              <a:rPr lang="en-US" dirty="0" smtClean="0"/>
              <a:t> and </a:t>
            </a:r>
            <a:r>
              <a:rPr lang="en-US" dirty="0" err="1" smtClean="0"/>
              <a:t>TileGTK</a:t>
            </a:r>
            <a:endParaRPr lang="en-US" dirty="0" smtClean="0"/>
          </a:p>
          <a:p>
            <a:pPr lvl="1">
              <a:spcAft>
                <a:spcPts val="2400"/>
              </a:spcAft>
            </a:pPr>
            <a:r>
              <a:rPr lang="en-US" dirty="0" smtClean="0"/>
              <a:t>Current status</a:t>
            </a:r>
          </a:p>
          <a:p>
            <a:pPr>
              <a:spcAft>
                <a:spcPts val="2400"/>
              </a:spcAft>
            </a:pPr>
            <a:r>
              <a:rPr lang="en-US" smtClean="0"/>
              <a:t>Conclusions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/>
              <a:t>TileQt</a:t>
            </a:r>
            <a:r>
              <a:rPr lang="en-US" b="1" dirty="0" smtClean="0"/>
              <a:t> and </a:t>
            </a:r>
            <a:r>
              <a:rPr lang="en-US" b="1" dirty="0" err="1" smtClean="0"/>
              <a:t>TileGtk</a:t>
            </a:r>
            <a:r>
              <a:rPr lang="en-US" b="1" dirty="0" smtClean="0"/>
              <a:t>: current status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162300"/>
            <a:ext cx="8382000" cy="533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Thank you!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Ttk</a:t>
            </a:r>
            <a:r>
              <a:rPr lang="en-US" dirty="0" smtClean="0"/>
              <a:t> widgets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Ttk</a:t>
            </a:r>
            <a:r>
              <a:rPr lang="en-GB" dirty="0" smtClean="0"/>
              <a:t> is the best effort so far in providing </a:t>
            </a:r>
            <a:r>
              <a:rPr lang="en-GB" dirty="0" err="1" smtClean="0"/>
              <a:t>Tk</a:t>
            </a:r>
            <a:r>
              <a:rPr lang="en-GB" dirty="0" smtClean="0"/>
              <a:t> widgets with native look under all major operating systems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Both Microsoft Windows and Apple OS X offer a native widget set</a:t>
            </a:r>
          </a:p>
          <a:p>
            <a:pPr lvl="1"/>
            <a:r>
              <a:rPr lang="en-GB" dirty="0" smtClean="0"/>
              <a:t>Along with a suitable API, that applications can use in order to natively draw widgets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Wisely, </a:t>
            </a:r>
            <a:r>
              <a:rPr lang="en-GB" dirty="0" err="1" smtClean="0"/>
              <a:t>Ttk</a:t>
            </a:r>
            <a:r>
              <a:rPr lang="en-GB" dirty="0" smtClean="0"/>
              <a:t> fully exploits these APIs</a:t>
            </a:r>
          </a:p>
          <a:p>
            <a:pPr lvl="1"/>
            <a:r>
              <a:rPr lang="en-GB" dirty="0" smtClean="0"/>
              <a:t>Making native look for </a:t>
            </a:r>
            <a:r>
              <a:rPr lang="en-GB" dirty="0" err="1" smtClean="0"/>
              <a:t>Tk</a:t>
            </a:r>
            <a:r>
              <a:rPr lang="en-GB" dirty="0" smtClean="0"/>
              <a:t> applications a reality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But what about Linux?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/>
              <a:t>TileQt</a:t>
            </a:r>
            <a:r>
              <a:rPr lang="en-US" b="1" dirty="0" smtClean="0"/>
              <a:t> and </a:t>
            </a:r>
            <a:r>
              <a:rPr lang="en-US" b="1" dirty="0" err="1" smtClean="0"/>
              <a:t>TileGtk</a:t>
            </a:r>
            <a:r>
              <a:rPr lang="en-US" b="1" dirty="0" smtClean="0"/>
              <a:t>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Ttk</a:t>
            </a:r>
            <a:r>
              <a:rPr lang="en-US" dirty="0" smtClean="0"/>
              <a:t> and Linux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native widget set under Linux</a:t>
            </a:r>
          </a:p>
          <a:p>
            <a:pPr lvl="1"/>
            <a:r>
              <a:rPr lang="en-US" dirty="0" smtClean="0"/>
              <a:t>Thus, no API that can be called</a:t>
            </a:r>
          </a:p>
          <a:p>
            <a:pPr lvl="1"/>
            <a:endParaRPr lang="en-US" dirty="0" smtClean="0"/>
          </a:p>
          <a:p>
            <a:r>
              <a:rPr lang="en-GB" dirty="0" smtClean="0"/>
              <a:t>The Linux desktop is dominated by two environments:</a:t>
            </a:r>
          </a:p>
          <a:p>
            <a:pPr lvl="1"/>
            <a:r>
              <a:rPr lang="en-GB" dirty="0" smtClean="0"/>
              <a:t>KDE, based on the Qt toolkit library</a:t>
            </a:r>
          </a:p>
          <a:p>
            <a:pPr lvl="1"/>
            <a:r>
              <a:rPr lang="en-GB" dirty="0" smtClean="0"/>
              <a:t>GNOME, based on the GTK+ toolkit library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Both support styled widgets</a:t>
            </a:r>
          </a:p>
          <a:p>
            <a:pPr lvl="1"/>
            <a:r>
              <a:rPr lang="en-GB" dirty="0" smtClean="0"/>
              <a:t>But using the style engine for drawing widgets from outside each toolkit is difficult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Qt and GTK+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Both widget toolkits offer a public API</a:t>
            </a:r>
          </a:p>
          <a:p>
            <a:r>
              <a:rPr lang="en-GB" dirty="0" smtClean="0"/>
              <a:t>The public API usually targets:</a:t>
            </a:r>
          </a:p>
          <a:p>
            <a:pPr lvl="1"/>
            <a:r>
              <a:rPr lang="en-GB" dirty="0" smtClean="0"/>
              <a:t>Style development</a:t>
            </a:r>
          </a:p>
          <a:p>
            <a:pPr lvl="2"/>
            <a:r>
              <a:rPr lang="en-GB" dirty="0" smtClean="0"/>
              <a:t>So as new widget styles or themes can be developed</a:t>
            </a:r>
          </a:p>
          <a:p>
            <a:pPr lvl="1"/>
            <a:r>
              <a:rPr lang="en-GB" dirty="0" smtClean="0"/>
              <a:t>New widget development</a:t>
            </a:r>
          </a:p>
          <a:p>
            <a:pPr lvl="2"/>
            <a:r>
              <a:rPr lang="en-GB" dirty="0" smtClean="0"/>
              <a:t>So as new or composite widgets can be developed</a:t>
            </a:r>
          </a:p>
          <a:p>
            <a:endParaRPr lang="en-GB" dirty="0" smtClean="0"/>
          </a:p>
          <a:p>
            <a:r>
              <a:rPr lang="en-GB" dirty="0" err="1" smtClean="0"/>
              <a:t>TileQt</a:t>
            </a:r>
            <a:r>
              <a:rPr lang="en-GB" dirty="0" smtClean="0"/>
              <a:t>/</a:t>
            </a:r>
            <a:r>
              <a:rPr lang="en-GB" dirty="0" err="1" smtClean="0"/>
              <a:t>TileGTK</a:t>
            </a:r>
            <a:r>
              <a:rPr lang="en-GB" dirty="0" smtClean="0"/>
              <a:t> try to use these public APIs in order to draw </a:t>
            </a:r>
            <a:r>
              <a:rPr lang="en-GB" dirty="0" err="1" smtClean="0"/>
              <a:t>Ttk</a:t>
            </a:r>
            <a:r>
              <a:rPr lang="en-GB" dirty="0" smtClean="0"/>
              <a:t> widget elements (parts)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between </a:t>
            </a:r>
            <a:r>
              <a:rPr lang="en-GB" dirty="0" err="1" smtClean="0"/>
              <a:t>Ttk</a:t>
            </a:r>
            <a:r>
              <a:rPr lang="en-GB" dirty="0" smtClean="0"/>
              <a:t> and other widget toolkits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TileQt</a:t>
            </a:r>
            <a:r>
              <a:rPr lang="en-GB" dirty="0" smtClean="0"/>
              <a:t> and </a:t>
            </a:r>
            <a:r>
              <a:rPr lang="en-GB" dirty="0" err="1" smtClean="0"/>
              <a:t>TileGTK</a:t>
            </a:r>
            <a:r>
              <a:rPr lang="en-GB" dirty="0" smtClean="0"/>
              <a:t> are quite different from each other, implementation wise</a:t>
            </a:r>
          </a:p>
          <a:p>
            <a:endParaRPr lang="en-GB" dirty="0" smtClean="0"/>
          </a:p>
          <a:p>
            <a:r>
              <a:rPr lang="en-GB" dirty="0" smtClean="0"/>
              <a:t>However, the problems of interfacing </a:t>
            </a:r>
            <a:r>
              <a:rPr lang="en-GB" dirty="0" err="1" smtClean="0"/>
              <a:t>Ttk</a:t>
            </a:r>
            <a:r>
              <a:rPr lang="en-GB" dirty="0" smtClean="0"/>
              <a:t> to another toolkit library (that being Qt, GTK or any other library) are exactly the same</a:t>
            </a:r>
          </a:p>
          <a:p>
            <a:pPr lvl="1"/>
            <a:r>
              <a:rPr lang="en-GB" dirty="0" smtClean="0"/>
              <a:t>And seem to be independent of the target toolkit library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Interfacing steps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Understand the internals of the library that must be interfaced</a:t>
            </a:r>
          </a:p>
          <a:p>
            <a:pPr marL="857250" lvl="1" indent="-457200"/>
            <a:r>
              <a:rPr lang="en-GB" dirty="0" smtClean="0"/>
              <a:t>A time consuming, but feasible task, if the library sources are available</a:t>
            </a:r>
          </a:p>
          <a:p>
            <a:pPr marL="1257300" lvl="2" indent="-457200"/>
            <a:r>
              <a:rPr lang="en-GB" dirty="0" smtClean="0"/>
              <a:t>The sources of both Qt and GTK are publically available, along with sufficient documentation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Understand how to initialise the library from the hosting application</a:t>
            </a:r>
          </a:p>
          <a:p>
            <a:pPr marL="857250" lvl="1" indent="-457200"/>
            <a:r>
              <a:rPr lang="en-GB" dirty="0" smtClean="0"/>
              <a:t>But without initialising the never ending event loop of he library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7</a:t>
            </a:fld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Interfacing steps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GB" dirty="0" smtClean="0"/>
              <a:t>Understand how the toolkit library:</a:t>
            </a:r>
          </a:p>
          <a:p>
            <a:pPr marL="857250" lvl="1" indent="-457200"/>
            <a:r>
              <a:rPr lang="en-GB" dirty="0" smtClean="0"/>
              <a:t>Locates themes</a:t>
            </a:r>
          </a:p>
          <a:p>
            <a:pPr marL="857250" lvl="1" indent="-457200"/>
            <a:r>
              <a:rPr lang="en-GB" dirty="0" smtClean="0"/>
              <a:t>Loads themes</a:t>
            </a:r>
          </a:p>
          <a:p>
            <a:pPr marL="857250" lvl="1" indent="-457200"/>
            <a:r>
              <a:rPr lang="en-GB" dirty="0" smtClean="0"/>
              <a:t>Uses themes in order to draw widget elements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GB" dirty="0" smtClean="0"/>
              <a:t>Find a way to map </a:t>
            </a:r>
            <a:r>
              <a:rPr lang="en-GB" dirty="0" err="1" smtClean="0"/>
              <a:t>Tk</a:t>
            </a:r>
            <a:r>
              <a:rPr lang="en-GB" dirty="0" smtClean="0"/>
              <a:t> </a:t>
            </a:r>
            <a:r>
              <a:rPr lang="en-GB" dirty="0" err="1" smtClean="0"/>
              <a:t>drawables</a:t>
            </a:r>
            <a:r>
              <a:rPr lang="en-GB" dirty="0" smtClean="0"/>
              <a:t> (windows, </a:t>
            </a:r>
            <a:r>
              <a:rPr lang="en-GB" dirty="0" err="1" smtClean="0"/>
              <a:t>pixmaps</a:t>
            </a:r>
            <a:r>
              <a:rPr lang="en-GB" dirty="0" smtClean="0"/>
              <a:t>, etc.) to the </a:t>
            </a:r>
            <a:r>
              <a:rPr lang="en-GB" dirty="0" err="1" smtClean="0"/>
              <a:t>drawables</a:t>
            </a:r>
            <a:r>
              <a:rPr lang="en-GB" dirty="0" smtClean="0"/>
              <a:t> of the toolkit library, and vice versa</a:t>
            </a:r>
          </a:p>
          <a:p>
            <a:pPr marL="857250" lvl="1" indent="-457200"/>
            <a:r>
              <a:rPr lang="en-GB" dirty="0" smtClean="0"/>
              <a:t>This is an important step, as each library expects its own structures while using its API</a:t>
            </a:r>
          </a:p>
          <a:p>
            <a:pPr marL="857250" lvl="1" indent="-457200"/>
            <a:r>
              <a:rPr lang="en-GB" dirty="0" smtClean="0"/>
              <a:t>Not always easy to achieve through the public API</a:t>
            </a:r>
          </a:p>
          <a:p>
            <a:pPr marL="1257300" lvl="2" indent="-457200"/>
            <a:r>
              <a:rPr lang="en-GB" dirty="0" smtClean="0"/>
              <a:t>Native structures are usually abstracted to enhance portability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8</a:t>
            </a:fld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Interfacing steps 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en-GB" dirty="0" smtClean="0"/>
              <a:t>Find a way to map </a:t>
            </a:r>
            <a:r>
              <a:rPr lang="en-GB" dirty="0" err="1" smtClean="0"/>
              <a:t>Ttk</a:t>
            </a:r>
            <a:r>
              <a:rPr lang="en-GB" dirty="0" smtClean="0"/>
              <a:t> widget states to the ones supported by the target toolkit library</a:t>
            </a:r>
          </a:p>
          <a:p>
            <a:pPr lvl="1"/>
            <a:r>
              <a:rPr lang="en-GB" dirty="0" smtClean="0"/>
              <a:t>Not always a straight-forward mapping</a:t>
            </a:r>
          </a:p>
          <a:p>
            <a:pPr lvl="2"/>
            <a:r>
              <a:rPr lang="en-GB" dirty="0" smtClean="0"/>
              <a:t>Mapping differences usually result in visual differences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dirty="0" smtClean="0"/>
              <a:t>Separate widgets whose elements can be drawn directly from widgets that are drawn as a whole</a:t>
            </a:r>
          </a:p>
          <a:p>
            <a:pPr lvl="1"/>
            <a:r>
              <a:rPr lang="en-GB" dirty="0" smtClean="0"/>
              <a:t>Widgets of the latter category must:</a:t>
            </a:r>
          </a:p>
          <a:p>
            <a:pPr lvl="2"/>
            <a:r>
              <a:rPr lang="en-GB" dirty="0" smtClean="0"/>
              <a:t>Drawn in an offline </a:t>
            </a:r>
            <a:r>
              <a:rPr lang="en-GB" dirty="0" err="1" smtClean="0"/>
              <a:t>pixmap</a:t>
            </a:r>
            <a:endParaRPr lang="en-GB" dirty="0" smtClean="0"/>
          </a:p>
          <a:p>
            <a:pPr lvl="2"/>
            <a:r>
              <a:rPr lang="en-GB" dirty="0" smtClean="0"/>
              <a:t>Segmented in elements, using available pixel metrics</a:t>
            </a:r>
          </a:p>
          <a:p>
            <a:pPr lvl="2"/>
            <a:r>
              <a:rPr lang="en-GB" dirty="0" smtClean="0"/>
              <a:t>Elements of interest copied back to </a:t>
            </a:r>
            <a:r>
              <a:rPr lang="en-GB" dirty="0" err="1" smtClean="0"/>
              <a:t>Ttk</a:t>
            </a:r>
            <a:r>
              <a:rPr lang="en-GB" dirty="0" smtClean="0"/>
              <a:t> window</a:t>
            </a:r>
          </a:p>
          <a:p>
            <a:pPr lvl="1"/>
            <a:r>
              <a:rPr lang="en-GB" dirty="0" smtClean="0"/>
              <a:t>Segmentation is a vulnerable process</a:t>
            </a:r>
          </a:p>
          <a:p>
            <a:pPr lvl="2"/>
            <a:r>
              <a:rPr lang="en-GB" dirty="0" smtClean="0"/>
              <a:t>Rarely exact element dimensions can be retrieved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TileQt and TileGtk: current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9</a:t>
            </a:fld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IT-Demokritos">
  <a:themeElements>
    <a:clrScheme name="boemie_ncsr 14">
      <a:dk1>
        <a:srgbClr val="000099"/>
      </a:dk1>
      <a:lt1>
        <a:srgbClr val="FFFFFF"/>
      </a:lt1>
      <a:dk2>
        <a:srgbClr val="003399"/>
      </a:dk2>
      <a:lt2>
        <a:srgbClr val="808080"/>
      </a:lt2>
      <a:accent1>
        <a:srgbClr val="FF9900"/>
      </a:accent1>
      <a:accent2>
        <a:srgbClr val="336699"/>
      </a:accent2>
      <a:accent3>
        <a:srgbClr val="FFFFFF"/>
      </a:accent3>
      <a:accent4>
        <a:srgbClr val="000082"/>
      </a:accent4>
      <a:accent5>
        <a:srgbClr val="FFCAAA"/>
      </a:accent5>
      <a:accent6>
        <a:srgbClr val="2D5C8A"/>
      </a:accent6>
      <a:hlink>
        <a:srgbClr val="336699"/>
      </a:hlink>
      <a:folHlink>
        <a:srgbClr val="336699"/>
      </a:folHlink>
    </a:clrScheme>
    <a:fontScheme name="boemie_ncs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lnDef>
  </a:objectDefaults>
  <a:extraClrSchemeLst>
    <a:extraClrScheme>
      <a:clrScheme name="boemie_ncs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14">
        <a:dk1>
          <a:srgbClr val="000099"/>
        </a:dk1>
        <a:lt1>
          <a:srgbClr val="FFFFFF"/>
        </a:lt1>
        <a:dk2>
          <a:srgbClr val="003399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0082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IIT-Demokritos</Template>
  <TotalTime>2335</TotalTime>
  <Words>1260</Words>
  <Application>Microsoft Office PowerPoint</Application>
  <PresentationFormat>On-screen Show (4:3)</PresentationFormat>
  <Paragraphs>269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IIT-Demokritos</vt:lpstr>
      <vt:lpstr>TileQt and TileGtk: current status</vt:lpstr>
      <vt:lpstr>Overview</vt:lpstr>
      <vt:lpstr>Ttk widgets</vt:lpstr>
      <vt:lpstr>Ttk and Linux</vt:lpstr>
      <vt:lpstr>Qt and GTK+</vt:lpstr>
      <vt:lpstr>Mapping between Ttk and other widget toolkits</vt:lpstr>
      <vt:lpstr>Interfacing steps (1)</vt:lpstr>
      <vt:lpstr>Interfacing steps (2)</vt:lpstr>
      <vt:lpstr>Interfacing steps (3)</vt:lpstr>
      <vt:lpstr>Interfacing steps (4)</vt:lpstr>
      <vt:lpstr>TileQt: a Ttk interface to the Qt widget toolkit</vt:lpstr>
      <vt:lpstr>TileQt: supported widgets</vt:lpstr>
      <vt:lpstr>Slide 13</vt:lpstr>
      <vt:lpstr>TileGTK: a Ttk interface to the GTK+ toolkit</vt:lpstr>
      <vt:lpstr>TileGTK and a GTK in C</vt:lpstr>
      <vt:lpstr>TileGTK: supported widgets</vt:lpstr>
      <vt:lpstr>Slide 17</vt:lpstr>
      <vt:lpstr>Conclusions (1)</vt:lpstr>
      <vt:lpstr>Conclusions (2)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Itcl and TclOO</dc:title>
  <dc:creator>George</dc:creator>
  <cp:lastModifiedBy>George</cp:lastModifiedBy>
  <cp:revision>408</cp:revision>
  <dcterms:created xsi:type="dcterms:W3CDTF">2006-08-16T00:00:00Z</dcterms:created>
  <dcterms:modified xsi:type="dcterms:W3CDTF">2010-10-13T04:56:08Z</dcterms:modified>
</cp:coreProperties>
</file>