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6"/>
  </p:notesMasterIdLst>
  <p:sldIdLst>
    <p:sldId id="256" r:id="rId2"/>
    <p:sldId id="319" r:id="rId3"/>
    <p:sldId id="258" r:id="rId4"/>
    <p:sldId id="259" r:id="rId5"/>
    <p:sldId id="260" r:id="rId6"/>
    <p:sldId id="261" r:id="rId7"/>
    <p:sldId id="262" r:id="rId8"/>
    <p:sldId id="320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321" r:id="rId17"/>
    <p:sldId id="270" r:id="rId18"/>
    <p:sldId id="271" r:id="rId19"/>
    <p:sldId id="272" r:id="rId20"/>
    <p:sldId id="273" r:id="rId21"/>
    <p:sldId id="274" r:id="rId22"/>
    <p:sldId id="277" r:id="rId23"/>
    <p:sldId id="275" r:id="rId24"/>
    <p:sldId id="276" r:id="rId25"/>
    <p:sldId id="278" r:id="rId26"/>
    <p:sldId id="280" r:id="rId27"/>
    <p:sldId id="279" r:id="rId28"/>
    <p:sldId id="281" r:id="rId29"/>
    <p:sldId id="282" r:id="rId30"/>
    <p:sldId id="283" r:id="rId31"/>
    <p:sldId id="284" r:id="rId32"/>
    <p:sldId id="285" r:id="rId33"/>
    <p:sldId id="286" r:id="rId34"/>
    <p:sldId id="288" r:id="rId35"/>
    <p:sldId id="287" r:id="rId36"/>
    <p:sldId id="289" r:id="rId37"/>
    <p:sldId id="322" r:id="rId38"/>
    <p:sldId id="290" r:id="rId39"/>
    <p:sldId id="292" r:id="rId40"/>
    <p:sldId id="293" r:id="rId41"/>
    <p:sldId id="294" r:id="rId42"/>
    <p:sldId id="326" r:id="rId43"/>
    <p:sldId id="323" r:id="rId44"/>
    <p:sldId id="295" r:id="rId45"/>
    <p:sldId id="296" r:id="rId46"/>
    <p:sldId id="297" r:id="rId47"/>
    <p:sldId id="325" r:id="rId48"/>
    <p:sldId id="298" r:id="rId49"/>
    <p:sldId id="299" r:id="rId50"/>
    <p:sldId id="300" r:id="rId51"/>
    <p:sldId id="301" r:id="rId52"/>
    <p:sldId id="302" r:id="rId53"/>
    <p:sldId id="324" r:id="rId54"/>
    <p:sldId id="303" r:id="rId55"/>
    <p:sldId id="304" r:id="rId56"/>
    <p:sldId id="305" r:id="rId57"/>
    <p:sldId id="306" r:id="rId58"/>
    <p:sldId id="307" r:id="rId59"/>
    <p:sldId id="308" r:id="rId60"/>
    <p:sldId id="318" r:id="rId61"/>
    <p:sldId id="310" r:id="rId62"/>
    <p:sldId id="309" r:id="rId63"/>
    <p:sldId id="311" r:id="rId64"/>
    <p:sldId id="312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6F1F1-83DC-4F6F-A35E-B5F3471F3C60}" type="datetimeFigureOut">
              <a:rPr lang="el-GR" smtClean="0"/>
              <a:pPr/>
              <a:t>13/10/2010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16358-5275-48FB-B59D-0B4941651C9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16358-5275-48FB-B59D-0B4941651C99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16358-5275-48FB-B59D-0B4941651C99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/>
        </p:nvSpPr>
        <p:spPr bwMode="auto">
          <a:xfrm flipH="1">
            <a:off x="304800" y="2362200"/>
            <a:ext cx="85344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4267200" y="2209800"/>
            <a:ext cx="0" cy="220980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539750" y="990600"/>
            <a:ext cx="0" cy="213360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7" name="Rectangle 49"/>
          <p:cNvSpPr>
            <a:spLocks noChangeArrowheads="1"/>
          </p:cNvSpPr>
          <p:nvPr/>
        </p:nvSpPr>
        <p:spPr bwMode="auto">
          <a:xfrm>
            <a:off x="0" y="5486400"/>
            <a:ext cx="9144000" cy="304800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1619250" y="5516563"/>
            <a:ext cx="6580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 smtClean="0">
                <a:solidFill>
                  <a:srgbClr val="4D4D4D"/>
                </a:solidFill>
              </a:rPr>
              <a:t>Institute of Informatics</a:t>
            </a:r>
            <a:r>
              <a:rPr lang="el-GR" sz="1400" i="1" dirty="0" smtClean="0">
                <a:solidFill>
                  <a:srgbClr val="4D4D4D"/>
                </a:solidFill>
              </a:rPr>
              <a:t> </a:t>
            </a:r>
            <a:r>
              <a:rPr lang="el-GR" sz="1400" i="1" dirty="0">
                <a:solidFill>
                  <a:srgbClr val="4D4D4D"/>
                </a:solidFill>
              </a:rPr>
              <a:t>&amp; </a:t>
            </a:r>
            <a:r>
              <a:rPr lang="en-US" sz="1400" i="1" dirty="0" smtClean="0">
                <a:solidFill>
                  <a:srgbClr val="4D4D4D"/>
                </a:solidFill>
              </a:rPr>
              <a:t>Telecommunications</a:t>
            </a:r>
            <a:r>
              <a:rPr lang="el-GR" sz="1400" i="1" dirty="0" smtClean="0">
                <a:solidFill>
                  <a:srgbClr val="4D4D4D"/>
                </a:solidFill>
              </a:rPr>
              <a:t> </a:t>
            </a:r>
            <a:r>
              <a:rPr lang="el-GR" sz="1400" i="1" dirty="0">
                <a:solidFill>
                  <a:srgbClr val="4D4D4D"/>
                </a:solidFill>
              </a:rPr>
              <a:t>– </a:t>
            </a:r>
            <a:r>
              <a:rPr lang="en-US" sz="1400" i="1" dirty="0" smtClean="0">
                <a:solidFill>
                  <a:srgbClr val="4D4D4D"/>
                </a:solidFill>
              </a:rPr>
              <a:t>NCSR</a:t>
            </a:r>
            <a:r>
              <a:rPr lang="el-GR" sz="1400" i="1" dirty="0" smtClean="0">
                <a:solidFill>
                  <a:srgbClr val="4D4D4D"/>
                </a:solidFill>
              </a:rPr>
              <a:t> </a:t>
            </a:r>
            <a:r>
              <a:rPr lang="en-US" sz="1400" i="1" dirty="0" smtClean="0">
                <a:solidFill>
                  <a:srgbClr val="4D4D4D"/>
                </a:solidFill>
              </a:rPr>
              <a:t>“Demokritos”</a:t>
            </a:r>
            <a:endParaRPr lang="it-IT" sz="1400" i="1" dirty="0">
              <a:solidFill>
                <a:srgbClr val="4D4D4D"/>
              </a:solidFill>
            </a:endParaRPr>
          </a:p>
        </p:txBody>
      </p:sp>
      <p:pic>
        <p:nvPicPr>
          <p:cNvPr id="9" name="Picture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084763"/>
            <a:ext cx="1025525" cy="1023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990600"/>
            <a:ext cx="8078787" cy="1371600"/>
          </a:xfrm>
        </p:spPr>
        <p:txBody>
          <a:bodyPr anchor="t"/>
          <a:lstStyle>
            <a:lvl1pPr>
              <a:defRPr sz="2400"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2438400"/>
            <a:ext cx="4495800" cy="1566863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4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248400"/>
            <a:ext cx="685800" cy="228600"/>
          </a:xfrm>
        </p:spPr>
        <p:txBody>
          <a:bodyPr/>
          <a:lstStyle>
            <a:lvl1pPr algn="r">
              <a:defRPr>
                <a:solidFill>
                  <a:srgbClr val="666666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iTcl &amp; TclOO: From the perspective of a simple user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76200"/>
            <a:ext cx="21526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3055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iTcl &amp; TclOO: From the perspective of a simple user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13 Oct 2010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iTcl</a:t>
            </a:r>
            <a:r>
              <a:rPr lang="en-US" dirty="0" smtClean="0"/>
              <a:t> &amp; </a:t>
            </a:r>
            <a:r>
              <a:rPr lang="en-US" dirty="0" err="1" smtClean="0"/>
              <a:t>TclOO</a:t>
            </a:r>
            <a:r>
              <a:rPr lang="en-US" dirty="0" smtClean="0"/>
              <a:t>: From the perspective of a simple user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lang="en-US" sz="1400" i="1" kern="120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F15528-21DE-4FAA-801E-634DDDAF4B2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iTcl &amp; TclOO: From the perspective of a simple user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iTcl &amp; TclOO: From the perspective of a simple user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iTcl &amp; TclOO: From the perspective of a simple user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iTcl &amp; TclOO: From the perspective of a simple user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iTcl &amp; TclOO: From the perspective of a simple user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iTcl &amp; TclOO: From the perspective of a simple user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iTcl &amp; TclOO: From the perspective of a simple user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6" name="Rectangle 46"/>
          <p:cNvSpPr>
            <a:spLocks noChangeArrowheads="1"/>
          </p:cNvSpPr>
          <p:nvPr/>
        </p:nvSpPr>
        <p:spPr bwMode="auto">
          <a:xfrm>
            <a:off x="0" y="6296025"/>
            <a:ext cx="9144000" cy="304800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5165" name="Rectangle 45"/>
          <p:cNvSpPr>
            <a:spLocks noChangeArrowheads="1"/>
          </p:cNvSpPr>
          <p:nvPr/>
        </p:nvSpPr>
        <p:spPr bwMode="auto">
          <a:xfrm>
            <a:off x="0" y="838200"/>
            <a:ext cx="9144000" cy="304800"/>
          </a:xfrm>
          <a:prstGeom prst="rect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76200"/>
            <a:ext cx="81645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8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308725"/>
            <a:ext cx="1328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1">
                <a:solidFill>
                  <a:srgbClr val="4D4D4D"/>
                </a:solidFill>
              </a:defRPr>
            </a:lvl1pPr>
          </a:lstStyle>
          <a:p>
            <a:r>
              <a:rPr lang="en-US" smtClean="0"/>
              <a:t>13 Oct 2010</a:t>
            </a: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775" y="6308725"/>
            <a:ext cx="689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1">
                <a:solidFill>
                  <a:srgbClr val="4D4D4D"/>
                </a:solidFill>
              </a:defRPr>
            </a:lvl1pPr>
          </a:lstStyle>
          <a:p>
            <a:r>
              <a:rPr lang="en-US" dirty="0" err="1" smtClean="0"/>
              <a:t>iTcl</a:t>
            </a:r>
            <a:r>
              <a:rPr lang="en-US" dirty="0" smtClean="0"/>
              <a:t> &amp; </a:t>
            </a:r>
            <a:r>
              <a:rPr lang="en-US" dirty="0" err="1" smtClean="0"/>
              <a:t>TclOO</a:t>
            </a:r>
            <a:r>
              <a:rPr lang="en-US" dirty="0" smtClean="0"/>
              <a:t>: From the perspective of a simple user</a:t>
            </a:r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300788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US" sz="1400" i="1" kern="120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F15528-21DE-4FAA-801E-634DDDAF4B2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152" name="Line 32"/>
          <p:cNvSpPr>
            <a:spLocks noChangeShapeType="1"/>
          </p:cNvSpPr>
          <p:nvPr/>
        </p:nvSpPr>
        <p:spPr bwMode="auto">
          <a:xfrm flipH="1">
            <a:off x="76200" y="838200"/>
            <a:ext cx="89154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pic>
        <p:nvPicPr>
          <p:cNvPr id="1034" name="Picture 5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8" y="80963"/>
            <a:ext cx="647700" cy="646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1.pn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tcl.tk/21595#pagetoce30e53a1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logon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iTcl</a:t>
            </a:r>
            <a:r>
              <a:rPr lang="en-US" b="1" dirty="0" smtClean="0"/>
              <a:t> and </a:t>
            </a:r>
            <a:r>
              <a:rPr lang="en-US" b="1" dirty="0" err="1" smtClean="0"/>
              <a:t>TclOO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latin typeface="+mn-lt"/>
                <a:ea typeface="+mn-ea"/>
                <a:cs typeface="+mn-cs"/>
              </a:rPr>
              <a:t>From the perspective of a simple user</a:t>
            </a:r>
            <a:r>
              <a:rPr lang="el-GR" sz="2000" dirty="0" smtClean="0">
                <a:latin typeface="+mn-lt"/>
              </a:rPr>
              <a:t/>
            </a:r>
            <a:br>
              <a:rPr lang="el-GR" sz="2000" dirty="0" smtClean="0">
                <a:latin typeface="+mn-lt"/>
              </a:rPr>
            </a:br>
            <a:endParaRPr lang="el-GR" sz="2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2438400"/>
            <a:ext cx="4876800" cy="2667000"/>
          </a:xfrm>
        </p:spPr>
        <p:txBody>
          <a:bodyPr rIns="0"/>
          <a:lstStyle/>
          <a:p>
            <a:r>
              <a:rPr lang="en-US" sz="2000" b="1" dirty="0" err="1" smtClean="0"/>
              <a:t>Georgios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Petasis</a:t>
            </a:r>
            <a:endParaRPr lang="en-US" sz="2000" b="1" dirty="0" smtClean="0"/>
          </a:p>
          <a:p>
            <a:endParaRPr lang="en-US" sz="1600" dirty="0" smtClean="0"/>
          </a:p>
          <a:p>
            <a:r>
              <a:rPr lang="en-GB" sz="1400" dirty="0" smtClean="0"/>
              <a:t>Software and Knowledge Engineering Laboratory,</a:t>
            </a:r>
            <a:br>
              <a:rPr lang="en-GB" sz="1400" dirty="0" smtClean="0"/>
            </a:br>
            <a:r>
              <a:rPr lang="en-GB" sz="1400" dirty="0" smtClean="0"/>
              <a:t>Institute of Informatics and Telecommunications,</a:t>
            </a:r>
            <a:br>
              <a:rPr lang="en-GB" sz="1400" dirty="0" smtClean="0"/>
            </a:br>
            <a:r>
              <a:rPr lang="en-GB" sz="1400" dirty="0" smtClean="0"/>
              <a:t>National Centre for Scientific Research “</a:t>
            </a:r>
            <a:r>
              <a:rPr lang="en-GB" sz="1400" dirty="0" err="1" smtClean="0"/>
              <a:t>Demokritos</a:t>
            </a:r>
            <a:r>
              <a:rPr lang="en-GB" sz="1400" dirty="0" smtClean="0"/>
              <a:t>”,</a:t>
            </a:r>
            <a:br>
              <a:rPr lang="en-GB" sz="1400" dirty="0" smtClean="0"/>
            </a:br>
            <a:r>
              <a:rPr lang="en-GB" sz="1400" dirty="0" smtClean="0"/>
              <a:t>Athens, Greece</a:t>
            </a:r>
            <a:br>
              <a:rPr lang="en-GB" sz="1400" dirty="0" smtClean="0"/>
            </a:br>
            <a:r>
              <a:rPr lang="en-GB" sz="1400" dirty="0" smtClean="0"/>
              <a:t>petasis@iit.demokritos.gr</a:t>
            </a:r>
            <a:endParaRPr lang="el-GR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Porting from </a:t>
            </a:r>
            <a:r>
              <a:rPr lang="en-US" dirty="0" err="1" smtClean="0"/>
              <a:t>iTcl</a:t>
            </a:r>
            <a:r>
              <a:rPr lang="en-US" dirty="0" smtClean="0"/>
              <a:t> to </a:t>
            </a:r>
            <a:r>
              <a:rPr lang="en-US" dirty="0" err="1" smtClean="0"/>
              <a:t>TclOO</a:t>
            </a:r>
            <a:r>
              <a:rPr lang="en-US" dirty="0" smtClean="0"/>
              <a:t> 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Largely a manual (and time consuming) effort</a:t>
            </a:r>
          </a:p>
          <a:p>
            <a:pPr lvl="1"/>
            <a:r>
              <a:rPr lang="en-US" dirty="0" smtClean="0"/>
              <a:t>A helper </a:t>
            </a:r>
            <a:r>
              <a:rPr lang="en-US" dirty="0" err="1" smtClean="0"/>
              <a:t>Tcl</a:t>
            </a:r>
            <a:r>
              <a:rPr lang="en-US" dirty="0" smtClean="0"/>
              <a:t> script to perform “easy” substitutions</a:t>
            </a:r>
          </a:p>
          <a:p>
            <a:pPr lvl="1"/>
            <a:r>
              <a:rPr lang="en-US" dirty="0" smtClean="0"/>
              <a:t>Several months were needed</a:t>
            </a:r>
          </a:p>
          <a:p>
            <a:pPr lvl="1"/>
            <a:r>
              <a:rPr lang="en-US" dirty="0" smtClean="0"/>
              <a:t>But, a few portions could not be ported</a:t>
            </a:r>
          </a:p>
          <a:p>
            <a:pPr lvl="2"/>
            <a:r>
              <a:rPr lang="en-US" dirty="0" err="1" smtClean="0"/>
              <a:t>TclOO</a:t>
            </a:r>
            <a:r>
              <a:rPr lang="en-US" dirty="0" smtClean="0"/>
              <a:t> has some limitations</a:t>
            </a:r>
          </a:p>
          <a:p>
            <a:pPr lvl="3"/>
            <a:r>
              <a:rPr lang="en-US" dirty="0" smtClean="0"/>
              <a:t>Or do I have a bad programming style?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r>
              <a:rPr lang="en-US" dirty="0" smtClean="0">
                <a:sym typeface="Wingdings" pitchFamily="2" charset="2"/>
              </a:rPr>
              <a:t>The task is now largely finished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And the helper </a:t>
            </a:r>
            <a:r>
              <a:rPr lang="en-US" dirty="0" err="1" smtClean="0">
                <a:sym typeface="Wingdings" pitchFamily="2" charset="2"/>
              </a:rPr>
              <a:t>Tcl</a:t>
            </a:r>
            <a:r>
              <a:rPr lang="en-US" dirty="0" smtClean="0">
                <a:sym typeface="Wingdings" pitchFamily="2" charset="2"/>
              </a:rPr>
              <a:t> script got quite complex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And what about other applications?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How about turning the conversion script into an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iTcl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emulator</a:t>
            </a:r>
            <a:r>
              <a:rPr lang="en-US" dirty="0" smtClean="0">
                <a:sym typeface="Wingdings" pitchFamily="2" charset="2"/>
              </a:rPr>
              <a:t>?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Porting from </a:t>
            </a:r>
            <a:r>
              <a:rPr lang="en-US" dirty="0" err="1" smtClean="0"/>
              <a:t>iTcl</a:t>
            </a:r>
            <a:r>
              <a:rPr lang="en-US" dirty="0" smtClean="0"/>
              <a:t> to </a:t>
            </a:r>
            <a:r>
              <a:rPr lang="en-US" dirty="0" err="1" smtClean="0"/>
              <a:t>TclOO</a:t>
            </a:r>
            <a:r>
              <a:rPr lang="en-US" dirty="0" smtClean="0"/>
              <a:t> (3)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distance of a script that reformats code from an emulator is a simple “</a:t>
            </a:r>
            <a:r>
              <a:rPr lang="en-US" dirty="0" err="1" smtClean="0"/>
              <a:t>eval</a:t>
            </a:r>
            <a:r>
              <a:rPr lang="en-US" dirty="0" smtClean="0"/>
              <a:t>”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r>
              <a:rPr lang="en-US" dirty="0" smtClean="0">
                <a:sym typeface="Wingdings" pitchFamily="2" charset="2"/>
              </a:rPr>
              <a:t>I have created a small package that emulates </a:t>
            </a:r>
            <a:r>
              <a:rPr lang="en-US" dirty="0" err="1" smtClean="0">
                <a:sym typeface="Wingdings" pitchFamily="2" charset="2"/>
              </a:rPr>
              <a:t>iTcl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630 lines of code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Ignores less essential features (like protection)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The goal is to get my applications running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  <p:pic>
        <p:nvPicPr>
          <p:cNvPr id="4098" name="Picture 2" descr="C:\Users\George\Pictures\Editor-myItc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296615" cy="558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Porting from </a:t>
            </a:r>
            <a:r>
              <a:rPr lang="en-US" dirty="0" err="1" smtClean="0"/>
              <a:t>iTcl</a:t>
            </a:r>
            <a:r>
              <a:rPr lang="en-US" dirty="0" smtClean="0"/>
              <a:t> to </a:t>
            </a:r>
            <a:r>
              <a:rPr lang="en-US" dirty="0" err="1" smtClean="0"/>
              <a:t>TclOO</a:t>
            </a:r>
            <a:r>
              <a:rPr lang="en-US" dirty="0" smtClean="0"/>
              <a:t> (4)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quick and simple approach actually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Test application executes further than latest </a:t>
            </a:r>
            <a:r>
              <a:rPr lang="en-US" dirty="0" err="1" smtClean="0">
                <a:sym typeface="Wingdings" pitchFamily="2" charset="2"/>
              </a:rPr>
              <a:t>iTcl</a:t>
            </a:r>
            <a:r>
              <a:rPr lang="en-US" dirty="0" smtClean="0">
                <a:sym typeface="Wingdings" pitchFamily="2" charset="2"/>
              </a:rPr>
              <a:t> 4.0</a:t>
            </a:r>
          </a:p>
          <a:p>
            <a:r>
              <a:rPr lang="en-US" dirty="0" err="1" smtClean="0">
                <a:sym typeface="Wingdings" pitchFamily="2" charset="2"/>
              </a:rPr>
              <a:t>iTcl</a:t>
            </a:r>
            <a:r>
              <a:rPr lang="en-US" dirty="0" smtClean="0">
                <a:sym typeface="Wingdings" pitchFamily="2" charset="2"/>
              </a:rPr>
              <a:t> 3.x object variable references (“@</a:t>
            </a:r>
            <a:r>
              <a:rPr lang="en-US" dirty="0" err="1" smtClean="0">
                <a:sym typeface="Wingdings" pitchFamily="2" charset="2"/>
              </a:rPr>
              <a:t>itcl</a:t>
            </a:r>
            <a:r>
              <a:rPr lang="en-US" dirty="0" smtClean="0">
                <a:sym typeface="Wingdings" pitchFamily="2" charset="2"/>
              </a:rPr>
              <a:t> …”) are converted to </a:t>
            </a:r>
            <a:r>
              <a:rPr lang="en-US" dirty="0" err="1" smtClean="0">
                <a:sym typeface="Wingdings" pitchFamily="2" charset="2"/>
              </a:rPr>
              <a:t>TclOO</a:t>
            </a:r>
            <a:r>
              <a:rPr lang="en-US" dirty="0" smtClean="0">
                <a:sym typeface="Wingdings" pitchFamily="2" charset="2"/>
              </a:rPr>
              <a:t> equivalent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But:</a:t>
            </a:r>
          </a:p>
          <a:p>
            <a:r>
              <a:rPr lang="en-US" dirty="0" smtClean="0">
                <a:sym typeface="Wingdings" pitchFamily="2" charset="2"/>
              </a:rPr>
              <a:t>Not all code substitutions are performed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Adding the “my” keyword to existing code is tricky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4 regular expressions are not enough to handle this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A package that “parses” </a:t>
            </a:r>
            <a:r>
              <a:rPr lang="en-US" dirty="0" err="1" smtClean="0">
                <a:sym typeface="Wingdings" pitchFamily="2" charset="2"/>
              </a:rPr>
              <a:t>Tcl</a:t>
            </a:r>
            <a:r>
              <a:rPr lang="en-US" dirty="0" smtClean="0">
                <a:sym typeface="Wingdings" pitchFamily="2" charset="2"/>
              </a:rPr>
              <a:t> is not available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Finally I gave up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 no regular expressions for some cases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Porting: Differences (1)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1060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Most notable differences between the two extensions:</a:t>
            </a:r>
          </a:p>
          <a:p>
            <a:r>
              <a:rPr lang="en-US" dirty="0" smtClean="0"/>
              <a:t>No configure/</a:t>
            </a:r>
            <a:r>
              <a:rPr lang="en-US" dirty="0" err="1" smtClean="0"/>
              <a:t>cget</a:t>
            </a:r>
            <a:r>
              <a:rPr lang="en-US" dirty="0" smtClean="0"/>
              <a:t> on </a:t>
            </a:r>
            <a:r>
              <a:rPr lang="en-US" dirty="0" err="1" smtClean="0"/>
              <a:t>TclOO</a:t>
            </a:r>
            <a:r>
              <a:rPr lang="en-US" dirty="0" smtClean="0"/>
              <a:t> objects</a:t>
            </a:r>
          </a:p>
          <a:p>
            <a:r>
              <a:rPr lang="en-US" dirty="0" smtClean="0"/>
              <a:t>No common variables across objects of the same class in </a:t>
            </a:r>
            <a:r>
              <a:rPr lang="en-US" dirty="0" err="1" smtClean="0"/>
              <a:t>TclOO</a:t>
            </a:r>
            <a:endParaRPr lang="en-US" dirty="0" smtClean="0"/>
          </a:p>
          <a:p>
            <a:r>
              <a:rPr lang="en-US" dirty="0" smtClean="0"/>
              <a:t>No “static” class methods (methods that do not require an object to be called) in </a:t>
            </a:r>
            <a:r>
              <a:rPr lang="en-US" dirty="0" err="1" smtClean="0"/>
              <a:t>TclOO</a:t>
            </a:r>
            <a:endParaRPr lang="en-US" dirty="0" smtClean="0"/>
          </a:p>
          <a:p>
            <a:r>
              <a:rPr lang="en-US" dirty="0" smtClean="0"/>
              <a:t>Different semantics for variables</a:t>
            </a:r>
          </a:p>
          <a:p>
            <a:r>
              <a:rPr lang="en-US" dirty="0" smtClean="0"/>
              <a:t>A specific method in the classes hierarchy of an object cannot be called in </a:t>
            </a:r>
            <a:r>
              <a:rPr lang="en-US" dirty="0" err="1" smtClean="0"/>
              <a:t>TclOO</a:t>
            </a:r>
            <a:endParaRPr lang="en-US" dirty="0" smtClean="0"/>
          </a:p>
          <a:p>
            <a:r>
              <a:rPr lang="en-US" dirty="0" err="1" smtClean="0"/>
              <a:t>TclOO</a:t>
            </a:r>
            <a:r>
              <a:rPr lang="en-US" dirty="0" smtClean="0"/>
              <a:t> requires the keyword “my” while calling methods from inside of an object</a:t>
            </a:r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Porting: Differences 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Most notable differences between the two extensions:</a:t>
            </a:r>
          </a:p>
          <a:p>
            <a:r>
              <a:rPr lang="en-US" dirty="0" err="1" smtClean="0"/>
              <a:t>TclOO</a:t>
            </a:r>
            <a:r>
              <a:rPr lang="en-US" dirty="0" smtClean="0"/>
              <a:t> automatically exports methods that start with a lowercase letter</a:t>
            </a:r>
          </a:p>
          <a:p>
            <a:r>
              <a:rPr lang="en-US" dirty="0" smtClean="0"/>
              <a:t>No facility for “local” to procedures objects (like </a:t>
            </a:r>
            <a:r>
              <a:rPr lang="en-US" dirty="0" err="1" smtClean="0"/>
              <a:t>itcl</a:t>
            </a:r>
            <a:r>
              <a:rPr lang="en-US" dirty="0" smtClean="0"/>
              <a:t>::local) in </a:t>
            </a:r>
            <a:r>
              <a:rPr lang="en-US" dirty="0" err="1" smtClean="0"/>
              <a:t>TclOO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Porting: Similarities</a:t>
            </a:r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295400"/>
          <a:ext cx="5181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iTcl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TclOO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my method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$this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[self]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chain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next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itcl</a:t>
                      </a:r>
                      <a:r>
                        <a:rPr lang="en-US" dirty="0" smtClean="0"/>
                        <a:t>::scope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my </a:t>
                      </a:r>
                      <a:r>
                        <a:rPr lang="en-US" dirty="0" err="1" smtClean="0"/>
                        <a:t>varname</a:t>
                      </a:r>
                      <a:r>
                        <a:rPr lang="en-US" dirty="0" smtClean="0"/>
                        <a:t> 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inherit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superclass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itcl</a:t>
                      </a:r>
                      <a:r>
                        <a:rPr lang="en-US" dirty="0" smtClean="0"/>
                        <a:t>::body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oo</a:t>
                      </a:r>
                      <a:r>
                        <a:rPr lang="en-US" dirty="0" smtClean="0"/>
                        <a:t>::define</a:t>
                      </a:r>
                      <a:r>
                        <a:rPr lang="en-US" baseline="0" dirty="0" smtClean="0"/>
                        <a:t> body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4038600"/>
            <a:ext cx="8382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Interesting </a:t>
            </a:r>
            <a:r>
              <a:rPr lang="en-US" sz="2400" kern="0" dirty="0" smtClean="0"/>
              <a:t>features of </a:t>
            </a:r>
            <a:r>
              <a:rPr lang="en-US" sz="2400" kern="0" dirty="0" err="1" smtClean="0"/>
              <a:t>TclOO</a:t>
            </a:r>
            <a:endParaRPr lang="en-US" sz="2400" kern="0" dirty="0" smtClean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Everything subclasses </a:t>
            </a:r>
            <a:r>
              <a:rPr lang="en-GB" sz="2400" dirty="0" err="1" smtClean="0"/>
              <a:t>oo</a:t>
            </a:r>
            <a:r>
              <a:rPr lang="en-GB" sz="2400" dirty="0" smtClean="0"/>
              <a:t>::object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2400" kern="0" dirty="0" smtClean="0"/>
              <a:t>“</a:t>
            </a:r>
            <a:r>
              <a:rPr lang="en-GB" sz="2400" kern="0" dirty="0" err="1" smtClean="0"/>
              <a:t>mixin”s</a:t>
            </a:r>
            <a:endParaRPr lang="en-GB" sz="2400" kern="0" dirty="0" smtClean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“unknown” on objects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2400" kern="0" dirty="0" smtClean="0"/>
              <a:t>The “my” keyword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The shock of </a:t>
            </a:r>
            <a:r>
              <a:rPr lang="en-US" dirty="0" err="1" smtClean="0"/>
              <a:t>Tcl</a:t>
            </a:r>
            <a:r>
              <a:rPr lang="en-US" dirty="0" smtClean="0"/>
              <a:t> 8.6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Porting existing code to </a:t>
            </a:r>
            <a:r>
              <a:rPr lang="en-US" dirty="0" err="1" smtClean="0"/>
              <a:t>TclOO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0000"/>
                </a:solidFill>
              </a:rPr>
              <a:t>Case study: the Ellogon NLP platform</a:t>
            </a:r>
          </a:p>
          <a:p>
            <a:pPr>
              <a:spcAft>
                <a:spcPts val="1200"/>
              </a:spcAft>
            </a:pPr>
            <a:r>
              <a:rPr lang="en-US" dirty="0" err="1" smtClean="0"/>
              <a:t>iTcl</a:t>
            </a:r>
            <a:r>
              <a:rPr lang="en-US" dirty="0" smtClean="0"/>
              <a:t> facilities in </a:t>
            </a:r>
            <a:r>
              <a:rPr lang="en-US" dirty="0" err="1" smtClean="0"/>
              <a:t>TclOO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err="1" smtClean="0"/>
              <a:t>Organisation</a:t>
            </a:r>
            <a:r>
              <a:rPr lang="en-US" dirty="0" smtClean="0"/>
              <a:t> of classes in Ellogon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Creating an Annotation Tool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Concatenating Dialogs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the Ellogon NLP platform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Ellogon is an infrastructure for natural language processing</a:t>
            </a:r>
          </a:p>
          <a:p>
            <a:pPr lvl="1"/>
            <a:r>
              <a:rPr lang="en-US" dirty="0" smtClean="0"/>
              <a:t>Provides facilities for managing corpora</a:t>
            </a:r>
          </a:p>
          <a:p>
            <a:pPr lvl="1"/>
            <a:r>
              <a:rPr lang="en-US" dirty="0" smtClean="0"/>
              <a:t>Provides facilities for manually annotating corpora</a:t>
            </a:r>
          </a:p>
          <a:p>
            <a:pPr lvl="1"/>
            <a:r>
              <a:rPr lang="en-US" dirty="0" smtClean="0"/>
              <a:t>Provides facilities for loading processing components, and apply them on corpora</a:t>
            </a:r>
          </a:p>
          <a:p>
            <a:r>
              <a:rPr lang="en-US" dirty="0" smtClean="0"/>
              <a:t>Development started in 1998</a:t>
            </a:r>
          </a:p>
          <a:p>
            <a:pPr lvl="1"/>
            <a:r>
              <a:rPr lang="en-US" dirty="0" smtClean="0"/>
              <a:t>I think with </a:t>
            </a:r>
            <a:r>
              <a:rPr lang="en-US" dirty="0" err="1" smtClean="0"/>
              <a:t>Tcl</a:t>
            </a:r>
            <a:r>
              <a:rPr lang="en-US" dirty="0" smtClean="0"/>
              <a:t>/</a:t>
            </a:r>
            <a:r>
              <a:rPr lang="en-US" dirty="0" err="1" smtClean="0"/>
              <a:t>Tk</a:t>
            </a:r>
            <a:r>
              <a:rPr lang="en-US" dirty="0" smtClean="0"/>
              <a:t> 8.1</a:t>
            </a:r>
          </a:p>
          <a:p>
            <a:pPr lvl="1"/>
            <a:r>
              <a:rPr lang="en-US" dirty="0" smtClean="0"/>
              <a:t>~500.000 lines of C/C++/Tcl code</a:t>
            </a:r>
          </a:p>
          <a:p>
            <a:pPr lvl="1"/>
            <a:r>
              <a:rPr lang="en-US" dirty="0" smtClean="0"/>
              <a:t>A lot of legacy code, especially in the GUI</a:t>
            </a:r>
          </a:p>
          <a:p>
            <a:pPr lvl="2"/>
            <a:r>
              <a:rPr lang="en-US" dirty="0" smtClean="0"/>
              <a:t>No widespread use of tile/</a:t>
            </a:r>
            <a:r>
              <a:rPr lang="en-US" dirty="0" err="1" smtClean="0"/>
              <a:t>ttk</a:t>
            </a:r>
            <a:endParaRPr lang="en-US" dirty="0" smtClean="0"/>
          </a:p>
          <a:p>
            <a:pPr lvl="2"/>
            <a:r>
              <a:rPr lang="en-US" dirty="0" smtClean="0"/>
              <a:t>No OO (i.e. </a:t>
            </a:r>
            <a:r>
              <a:rPr lang="en-US" dirty="0" err="1" smtClean="0"/>
              <a:t>iTcl</a:t>
            </a:r>
            <a:r>
              <a:rPr lang="en-US" dirty="0" smtClean="0"/>
              <a:t>) in most parts of the code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Ellogon Architecture</a:t>
            </a:r>
            <a:endParaRPr lang="el-GR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76263" y="1143000"/>
            <a:ext cx="7958137" cy="3995738"/>
            <a:chOff x="657" y="754"/>
            <a:chExt cx="5013" cy="2517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657" y="754"/>
              <a:ext cx="5013" cy="2517"/>
            </a:xfrm>
            <a:prstGeom prst="roundRect">
              <a:avLst>
                <a:gd name="adj" fmla="val 1755"/>
              </a:avLst>
            </a:prstGeom>
            <a:solidFill>
              <a:srgbClr val="FFFFFF"/>
            </a:solidFill>
            <a:ln w="6350">
              <a:solidFill>
                <a:srgbClr val="949295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657" y="754"/>
              <a:ext cx="5013" cy="181"/>
            </a:xfrm>
            <a:prstGeom prst="roundRect">
              <a:avLst>
                <a:gd name="adj" fmla="val 1755"/>
              </a:avLst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E8E6E9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657" y="935"/>
              <a:ext cx="5013" cy="1"/>
            </a:xfrm>
            <a:prstGeom prst="line">
              <a:avLst/>
            </a:prstGeom>
            <a:noFill/>
            <a:ln w="6350">
              <a:solidFill>
                <a:srgbClr val="94929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14363" y="1466850"/>
            <a:ext cx="2700337" cy="1763713"/>
            <a:chOff x="727" y="1228"/>
            <a:chExt cx="1701" cy="1111"/>
          </a:xfrm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763" y="1255"/>
              <a:ext cx="1550" cy="1039"/>
            </a:xfrm>
            <a:prstGeom prst="roundRect">
              <a:avLst>
                <a:gd name="adj" fmla="val 1755"/>
              </a:avLst>
            </a:prstGeom>
            <a:gradFill rotWithShape="1">
              <a:gsLst>
                <a:gs pos="0">
                  <a:srgbClr val="F3F2F7"/>
                </a:gs>
                <a:gs pos="100000">
                  <a:srgbClr val="FDFDFB">
                    <a:alpha val="0"/>
                  </a:srgbClr>
                </a:gs>
              </a:gsLst>
              <a:lin ang="0" scaled="1"/>
            </a:gradFill>
            <a:ln w="6350">
              <a:solidFill>
                <a:srgbClr val="949295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763" y="1255"/>
              <a:ext cx="1550" cy="377"/>
            </a:xfrm>
            <a:prstGeom prst="roundRect">
              <a:avLst>
                <a:gd name="adj" fmla="val 1755"/>
              </a:avLst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E8E6E9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763" y="1635"/>
              <a:ext cx="1550" cy="1"/>
            </a:xfrm>
            <a:prstGeom prst="line">
              <a:avLst/>
            </a:prstGeom>
            <a:noFill/>
            <a:ln w="6350">
              <a:solidFill>
                <a:srgbClr val="94929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763" y="1228"/>
              <a:ext cx="1665" cy="4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i="1">
                  <a:solidFill>
                    <a:srgbClr val="76889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Language Processing Components</a:t>
              </a:r>
              <a:endParaRPr lang="en-GB" sz="1800" b="1" i="1">
                <a:solidFill>
                  <a:srgbClr val="76889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pic>
          <p:nvPicPr>
            <p:cNvPr id="13" name="Picture 12" descr="execR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7" y="1570"/>
              <a:ext cx="769" cy="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exe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8" y="1571"/>
              <a:ext cx="768" cy="768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5" name="Picture 14" descr="execOrang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92" y="1567"/>
              <a:ext cx="772" cy="772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6" name="Picture 15" descr="execGree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89" y="1568"/>
              <a:ext cx="769" cy="769"/>
            </a:xfrm>
            <a:prstGeom prst="rect">
              <a:avLst/>
            </a:prstGeom>
            <a:noFill/>
          </p:spPr>
        </p:pic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768725" y="1466850"/>
            <a:ext cx="3000375" cy="1692275"/>
            <a:chOff x="2668" y="958"/>
            <a:chExt cx="1890" cy="1066"/>
          </a:xfrm>
        </p:grpSpPr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2668" y="958"/>
              <a:ext cx="1890" cy="1066"/>
              <a:chOff x="2646" y="1228"/>
              <a:chExt cx="1890" cy="1066"/>
            </a:xfrm>
          </p:grpSpPr>
          <p:grpSp>
            <p:nvGrpSpPr>
              <p:cNvPr id="20" name="Group 18"/>
              <p:cNvGrpSpPr>
                <a:grpSpLocks/>
              </p:cNvGrpSpPr>
              <p:nvPr/>
            </p:nvGrpSpPr>
            <p:grpSpPr bwMode="auto">
              <a:xfrm>
                <a:off x="2646" y="1228"/>
                <a:ext cx="1890" cy="1066"/>
                <a:chOff x="2646" y="1228"/>
                <a:chExt cx="1890" cy="1066"/>
              </a:xfrm>
            </p:grpSpPr>
            <p:sp>
              <p:nvSpPr>
                <p:cNvPr id="23" name="AutoShape 19"/>
                <p:cNvSpPr>
                  <a:spLocks noChangeArrowheads="1"/>
                </p:cNvSpPr>
                <p:nvPr/>
              </p:nvSpPr>
              <p:spPr bwMode="auto">
                <a:xfrm>
                  <a:off x="2646" y="1255"/>
                  <a:ext cx="1890" cy="1039"/>
                </a:xfrm>
                <a:prstGeom prst="roundRect">
                  <a:avLst>
                    <a:gd name="adj" fmla="val 1755"/>
                  </a:avLst>
                </a:prstGeom>
                <a:gradFill rotWithShape="1">
                  <a:gsLst>
                    <a:gs pos="0">
                      <a:srgbClr val="F3F2F7"/>
                    </a:gs>
                    <a:gs pos="100000">
                      <a:srgbClr val="FDFDFB">
                        <a:alpha val="0"/>
                      </a:srgbClr>
                    </a:gs>
                  </a:gsLst>
                  <a:lin ang="0" scaled="1"/>
                </a:gradFill>
                <a:ln w="6350">
                  <a:solidFill>
                    <a:srgbClr val="949295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4" name="AutoShape 20"/>
                <p:cNvSpPr>
                  <a:spLocks noChangeArrowheads="1"/>
                </p:cNvSpPr>
                <p:nvPr/>
              </p:nvSpPr>
              <p:spPr bwMode="auto">
                <a:xfrm>
                  <a:off x="2646" y="1255"/>
                  <a:ext cx="1890" cy="181"/>
                </a:xfrm>
                <a:prstGeom prst="roundRect">
                  <a:avLst>
                    <a:gd name="adj" fmla="val 1755"/>
                  </a:avLst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E8E6E9"/>
                    </a:gs>
                  </a:gsLst>
                  <a:lin ang="5400000" scaled="1"/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5" name="Line 21"/>
                <p:cNvSpPr>
                  <a:spLocks noChangeShapeType="1"/>
                </p:cNvSpPr>
                <p:nvPr/>
              </p:nvSpPr>
              <p:spPr bwMode="auto">
                <a:xfrm>
                  <a:off x="2646" y="1436"/>
                  <a:ext cx="1890" cy="1"/>
                </a:xfrm>
                <a:prstGeom prst="line">
                  <a:avLst/>
                </a:prstGeom>
                <a:noFill/>
                <a:ln w="6350">
                  <a:solidFill>
                    <a:srgbClr val="949295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653" y="1228"/>
                  <a:ext cx="1647" cy="231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b="1" i="1">
                      <a:solidFill>
                        <a:srgbClr val="76889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charset="0"/>
                    </a:rPr>
                    <a:t>Graphical Interface</a:t>
                  </a:r>
                  <a:endParaRPr lang="en-GB" sz="1800" b="1" i="1">
                    <a:solidFill>
                      <a:srgbClr val="76889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endParaRPr>
                </a:p>
              </p:txBody>
            </p:sp>
          </p:grpSp>
          <p:pic>
            <p:nvPicPr>
              <p:cNvPr id="21" name="Picture 23" descr="EllogonMainWindows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699" y="1461"/>
                <a:ext cx="966" cy="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4" descr="Ion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402" y="1525"/>
                <a:ext cx="1086" cy="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9" name="Picture 25" descr="kappfind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00" y="965"/>
              <a:ext cx="358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300163" y="3209925"/>
            <a:ext cx="1041400" cy="488950"/>
            <a:chOff x="1113" y="2056"/>
            <a:chExt cx="656" cy="308"/>
          </a:xfrm>
        </p:grpSpPr>
        <p:pic>
          <p:nvPicPr>
            <p:cNvPr id="28" name="Picture 27" descr="ArrowDow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13" y="2056"/>
              <a:ext cx="32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8" descr="ArrowDow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43" y="2056"/>
              <a:ext cx="32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4645025" y="3209925"/>
            <a:ext cx="1038225" cy="488950"/>
            <a:chOff x="3220" y="2056"/>
            <a:chExt cx="654" cy="308"/>
          </a:xfrm>
        </p:grpSpPr>
        <p:pic>
          <p:nvPicPr>
            <p:cNvPr id="31" name="Picture 30" descr="ArrowDow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48" y="2056"/>
              <a:ext cx="32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1" descr="ArrowDow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220" y="2056"/>
              <a:ext cx="32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3200400" y="1790700"/>
            <a:ext cx="509588" cy="1057275"/>
            <a:chOff x="2310" y="1162"/>
            <a:chExt cx="321" cy="666"/>
          </a:xfrm>
        </p:grpSpPr>
        <p:pic>
          <p:nvPicPr>
            <p:cNvPr id="34" name="Picture 33" descr="ArrowDown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323" y="1162"/>
              <a:ext cx="30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4" descr="ArrowDown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310" y="1502"/>
              <a:ext cx="30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Group 44"/>
          <p:cNvGrpSpPr>
            <a:grpSpLocks/>
          </p:cNvGrpSpPr>
          <p:nvPr/>
        </p:nvGrpSpPr>
        <p:grpSpPr bwMode="auto">
          <a:xfrm>
            <a:off x="6769100" y="1509713"/>
            <a:ext cx="1657350" cy="3522662"/>
            <a:chOff x="4558" y="985"/>
            <a:chExt cx="1044" cy="2219"/>
          </a:xfrm>
        </p:grpSpPr>
        <p:sp>
          <p:nvSpPr>
            <p:cNvPr id="37" name="AutoShape 45" descr="redfiber"/>
            <p:cNvSpPr>
              <a:spLocks noChangeArrowheads="1"/>
            </p:cNvSpPr>
            <p:nvPr/>
          </p:nvSpPr>
          <p:spPr bwMode="auto">
            <a:xfrm>
              <a:off x="4696" y="985"/>
              <a:ext cx="906" cy="2219"/>
            </a:xfrm>
            <a:prstGeom prst="roundRect">
              <a:avLst>
                <a:gd name="adj" fmla="val 1755"/>
              </a:avLst>
            </a:prstGeom>
            <a:blipFill dpi="0" rotWithShape="1">
              <a:blip r:embed="rId13" cstate="print"/>
              <a:srcRect/>
              <a:tile tx="0" ty="0" sx="100000" sy="100000" flip="none" algn="tl"/>
            </a:blipFill>
            <a:ln w="6350">
              <a:solidFill>
                <a:srgbClr val="949295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" name="AutoShape 46"/>
            <p:cNvSpPr>
              <a:spLocks noChangeArrowheads="1"/>
            </p:cNvSpPr>
            <p:nvPr/>
          </p:nvSpPr>
          <p:spPr bwMode="auto">
            <a:xfrm>
              <a:off x="4698" y="988"/>
              <a:ext cx="178" cy="2215"/>
            </a:xfrm>
            <a:prstGeom prst="roundRect">
              <a:avLst>
                <a:gd name="adj" fmla="val 10111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E8E6E9"/>
                </a:gs>
              </a:gsLst>
              <a:lin ang="0" scaled="1"/>
            </a:gradFill>
            <a:ln w="6350">
              <a:solidFill>
                <a:srgbClr val="949295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9" name="Text Box 47"/>
            <p:cNvSpPr txBox="1">
              <a:spLocks noChangeArrowheads="1"/>
            </p:cNvSpPr>
            <p:nvPr/>
          </p:nvSpPr>
          <p:spPr bwMode="auto">
            <a:xfrm flipV="1">
              <a:off x="4626" y="1693"/>
              <a:ext cx="289" cy="144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i="1">
                  <a:solidFill>
                    <a:srgbClr val="76889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Services</a:t>
              </a:r>
              <a:endParaRPr lang="el-GR" sz="1800" b="1" i="1">
                <a:solidFill>
                  <a:srgbClr val="76889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0" name="Text Box 48"/>
            <p:cNvSpPr txBox="1">
              <a:spLocks noChangeArrowheads="1"/>
            </p:cNvSpPr>
            <p:nvPr/>
          </p:nvSpPr>
          <p:spPr bwMode="auto">
            <a:xfrm>
              <a:off x="4876" y="985"/>
              <a:ext cx="726" cy="213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Internet</a:t>
              </a:r>
            </a:p>
            <a:p>
              <a:pPr algn="ctr">
                <a:spcBef>
                  <a:spcPct val="50000"/>
                </a:spcBef>
              </a:pPr>
              <a:r>
                <a:rPr lang="en-US" sz="900" b="1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(HTTP, FTP, SOAP)</a:t>
              </a:r>
            </a:p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Operating System Services</a:t>
              </a:r>
            </a:p>
            <a:p>
              <a:pPr algn="ctr">
                <a:spcBef>
                  <a:spcPct val="50000"/>
                </a:spcBef>
              </a:pPr>
              <a:r>
                <a:rPr lang="en-US" sz="9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(ActiveX, COM, DDE)</a:t>
              </a:r>
            </a:p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CC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Database </a:t>
              </a:r>
              <a:r>
                <a:rPr lang="en-US" sz="1400" b="1">
                  <a:solidFill>
                    <a:srgbClr val="CC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Connectivity</a:t>
              </a:r>
            </a:p>
            <a:p>
              <a:pPr algn="ctr">
                <a:spcBef>
                  <a:spcPct val="50000"/>
                </a:spcBef>
              </a:pPr>
              <a:r>
                <a:rPr lang="en-US" sz="900" b="1">
                  <a:solidFill>
                    <a:srgbClr val="CC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(ODBC)</a:t>
              </a:r>
            </a:p>
            <a:p>
              <a:pPr algn="ctr">
                <a:spcBef>
                  <a:spcPct val="50000"/>
                </a:spcBef>
              </a:pPr>
              <a:r>
                <a:rPr lang="en-US" sz="3600" b="1">
                  <a:solidFill>
                    <a:srgbClr val="76889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…</a:t>
              </a:r>
              <a:endParaRPr lang="el-GR" sz="3600" b="1">
                <a:solidFill>
                  <a:srgbClr val="76889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pic>
          <p:nvPicPr>
            <p:cNvPr id="41" name="Picture 49" descr="ArrowDown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579" y="1276"/>
              <a:ext cx="138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0" descr="ArrowDown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558" y="1470"/>
              <a:ext cx="138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51" descr="ArrowDown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571" y="2876"/>
              <a:ext cx="138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" descr="ArrowDown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558" y="2694"/>
              <a:ext cx="138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" name="Group 53"/>
          <p:cNvGrpSpPr>
            <a:grpSpLocks/>
          </p:cNvGrpSpPr>
          <p:nvPr/>
        </p:nvGrpSpPr>
        <p:grpSpPr bwMode="auto">
          <a:xfrm>
            <a:off x="576263" y="5403850"/>
            <a:ext cx="2738437" cy="887413"/>
            <a:chOff x="657" y="3438"/>
            <a:chExt cx="1725" cy="559"/>
          </a:xfrm>
        </p:grpSpPr>
        <p:sp>
          <p:nvSpPr>
            <p:cNvPr id="46" name="AutoShape 54"/>
            <p:cNvSpPr>
              <a:spLocks noChangeArrowheads="1"/>
            </p:cNvSpPr>
            <p:nvPr/>
          </p:nvSpPr>
          <p:spPr bwMode="auto">
            <a:xfrm>
              <a:off x="658" y="3464"/>
              <a:ext cx="1724" cy="518"/>
            </a:xfrm>
            <a:prstGeom prst="roundRect">
              <a:avLst>
                <a:gd name="adj" fmla="val 7144"/>
              </a:avLst>
            </a:prstGeom>
            <a:solidFill>
              <a:srgbClr val="FFFFFF"/>
            </a:solidFill>
            <a:ln w="63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" name="AutoShape 55"/>
            <p:cNvSpPr>
              <a:spLocks noChangeArrowheads="1"/>
            </p:cNvSpPr>
            <p:nvPr/>
          </p:nvSpPr>
          <p:spPr bwMode="auto">
            <a:xfrm>
              <a:off x="657" y="3465"/>
              <a:ext cx="1725" cy="517"/>
            </a:xfrm>
            <a:prstGeom prst="roundRect">
              <a:avLst>
                <a:gd name="adj" fmla="val 5801"/>
              </a:avLst>
            </a:prstGeom>
            <a:gradFill rotWithShape="1">
              <a:gsLst>
                <a:gs pos="0">
                  <a:srgbClr val="FFFFCC"/>
                </a:gs>
                <a:gs pos="100000">
                  <a:srgbClr val="FDFDFB">
                    <a:alpha val="0"/>
                  </a:srgbClr>
                </a:gs>
              </a:gsLst>
              <a:lin ang="0" scaled="1"/>
            </a:gradFill>
            <a:ln w="6350">
              <a:solidFill>
                <a:srgbClr val="949295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8" name="AutoShape 56"/>
            <p:cNvSpPr>
              <a:spLocks noChangeArrowheads="1"/>
            </p:cNvSpPr>
            <p:nvPr/>
          </p:nvSpPr>
          <p:spPr bwMode="auto">
            <a:xfrm>
              <a:off x="658" y="3465"/>
              <a:ext cx="1724" cy="181"/>
            </a:xfrm>
            <a:prstGeom prst="roundRect">
              <a:avLst>
                <a:gd name="adj" fmla="val 9394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E8E6E9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9" name="Line 57"/>
            <p:cNvSpPr>
              <a:spLocks noChangeShapeType="1"/>
            </p:cNvSpPr>
            <p:nvPr/>
          </p:nvSpPr>
          <p:spPr bwMode="auto">
            <a:xfrm>
              <a:off x="658" y="3646"/>
              <a:ext cx="1724" cy="0"/>
            </a:xfrm>
            <a:prstGeom prst="line">
              <a:avLst/>
            </a:prstGeom>
            <a:noFill/>
            <a:ln w="6350">
              <a:solidFill>
                <a:srgbClr val="94929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50" name="Text Box 58"/>
            <p:cNvSpPr txBox="1">
              <a:spLocks noChangeArrowheads="1"/>
            </p:cNvSpPr>
            <p:nvPr/>
          </p:nvSpPr>
          <p:spPr bwMode="auto">
            <a:xfrm>
              <a:off x="657" y="3438"/>
              <a:ext cx="1647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i="1">
                  <a:solidFill>
                    <a:srgbClr val="76889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Operating System</a:t>
              </a:r>
              <a:endParaRPr lang="en-GB" sz="1800" b="1" i="1">
                <a:solidFill>
                  <a:srgbClr val="76889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pic>
          <p:nvPicPr>
            <p:cNvPr id="51" name="Picture 59" descr="penguin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030" y="3669"/>
              <a:ext cx="306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60" descr="Windows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701" y="3642"/>
              <a:ext cx="333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61" descr="folder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80" y="3653"/>
              <a:ext cx="306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62" descr="folder3_green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84" y="3653"/>
              <a:ext cx="306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63" descr="folder3_grey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088" y="3653"/>
              <a:ext cx="306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64" descr="folder3_yellow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304" y="3653"/>
              <a:ext cx="306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7" name="Group 68"/>
          <p:cNvGrpSpPr>
            <a:grpSpLocks/>
          </p:cNvGrpSpPr>
          <p:nvPr/>
        </p:nvGrpSpPr>
        <p:grpSpPr bwMode="auto">
          <a:xfrm>
            <a:off x="7461250" y="5427663"/>
            <a:ext cx="1071563" cy="846137"/>
            <a:chOff x="4994" y="3453"/>
            <a:chExt cx="675" cy="533"/>
          </a:xfrm>
        </p:grpSpPr>
        <p:sp>
          <p:nvSpPr>
            <p:cNvPr id="58" name="AutoShape 69"/>
            <p:cNvSpPr>
              <a:spLocks noChangeArrowheads="1"/>
            </p:cNvSpPr>
            <p:nvPr/>
          </p:nvSpPr>
          <p:spPr bwMode="auto">
            <a:xfrm>
              <a:off x="4995" y="3468"/>
              <a:ext cx="674" cy="518"/>
            </a:xfrm>
            <a:prstGeom prst="roundRect">
              <a:avLst>
                <a:gd name="adj" fmla="val 7144"/>
              </a:avLst>
            </a:prstGeom>
            <a:solidFill>
              <a:srgbClr val="FFFFFF"/>
            </a:solidFill>
            <a:ln w="63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9" name="AutoShape 70"/>
            <p:cNvSpPr>
              <a:spLocks noChangeArrowheads="1"/>
            </p:cNvSpPr>
            <p:nvPr/>
          </p:nvSpPr>
          <p:spPr bwMode="auto">
            <a:xfrm>
              <a:off x="4994" y="3469"/>
              <a:ext cx="675" cy="517"/>
            </a:xfrm>
            <a:prstGeom prst="roundRect">
              <a:avLst>
                <a:gd name="adj" fmla="val 5801"/>
              </a:avLst>
            </a:prstGeom>
            <a:gradFill rotWithShape="1">
              <a:gsLst>
                <a:gs pos="0">
                  <a:srgbClr val="FF0000">
                    <a:alpha val="50000"/>
                  </a:srgbClr>
                </a:gs>
                <a:gs pos="100000">
                  <a:srgbClr val="FDFDFB"/>
                </a:gs>
              </a:gsLst>
              <a:lin ang="0" scaled="1"/>
            </a:gradFill>
            <a:ln w="6350">
              <a:solidFill>
                <a:srgbClr val="949295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0" name="AutoShape 71"/>
            <p:cNvSpPr>
              <a:spLocks noChangeArrowheads="1"/>
            </p:cNvSpPr>
            <p:nvPr/>
          </p:nvSpPr>
          <p:spPr bwMode="auto">
            <a:xfrm>
              <a:off x="4995" y="3469"/>
              <a:ext cx="674" cy="118"/>
            </a:xfrm>
            <a:prstGeom prst="roundRect">
              <a:avLst>
                <a:gd name="adj" fmla="val 9394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E8E6E9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1" name="Line 72"/>
            <p:cNvSpPr>
              <a:spLocks noChangeShapeType="1"/>
            </p:cNvSpPr>
            <p:nvPr/>
          </p:nvSpPr>
          <p:spPr bwMode="auto">
            <a:xfrm>
              <a:off x="4995" y="3590"/>
              <a:ext cx="674" cy="0"/>
            </a:xfrm>
            <a:prstGeom prst="line">
              <a:avLst/>
            </a:prstGeom>
            <a:noFill/>
            <a:ln w="6350">
              <a:solidFill>
                <a:srgbClr val="94929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62" name="Text Box 73"/>
            <p:cNvSpPr txBox="1">
              <a:spLocks noChangeArrowheads="1"/>
            </p:cNvSpPr>
            <p:nvPr/>
          </p:nvSpPr>
          <p:spPr bwMode="auto">
            <a:xfrm>
              <a:off x="4994" y="3453"/>
              <a:ext cx="675" cy="13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i="1">
                  <a:solidFill>
                    <a:srgbClr val="76889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???</a:t>
              </a:r>
              <a:endParaRPr lang="en-GB" sz="1400" b="1" i="1">
                <a:solidFill>
                  <a:srgbClr val="76889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pic>
          <p:nvPicPr>
            <p:cNvPr id="63" name="Picture 74" descr="folder2_grey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996" y="3601"/>
              <a:ext cx="383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75" descr="unknown2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243" y="3589"/>
              <a:ext cx="374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5" name="Group 76"/>
          <p:cNvGrpSpPr>
            <a:grpSpLocks/>
          </p:cNvGrpSpPr>
          <p:nvPr/>
        </p:nvGrpSpPr>
        <p:grpSpPr bwMode="auto">
          <a:xfrm>
            <a:off x="1404938" y="4995863"/>
            <a:ext cx="1055687" cy="488950"/>
            <a:chOff x="1179" y="3181"/>
            <a:chExt cx="665" cy="308"/>
          </a:xfrm>
        </p:grpSpPr>
        <p:pic>
          <p:nvPicPr>
            <p:cNvPr id="66" name="Picture 77" descr="ArrowDow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18" y="3181"/>
              <a:ext cx="32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78" descr="ArrowDow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79" y="3181"/>
              <a:ext cx="32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8" name="Group 79"/>
          <p:cNvGrpSpPr>
            <a:grpSpLocks/>
          </p:cNvGrpSpPr>
          <p:nvPr/>
        </p:nvGrpSpPr>
        <p:grpSpPr bwMode="auto">
          <a:xfrm>
            <a:off x="3600450" y="5019675"/>
            <a:ext cx="1082675" cy="1271588"/>
            <a:chOff x="2562" y="3196"/>
            <a:chExt cx="682" cy="801"/>
          </a:xfrm>
        </p:grpSpPr>
        <p:sp>
          <p:nvSpPr>
            <p:cNvPr id="69" name="AutoShape 80"/>
            <p:cNvSpPr>
              <a:spLocks noChangeArrowheads="1"/>
            </p:cNvSpPr>
            <p:nvPr/>
          </p:nvSpPr>
          <p:spPr bwMode="auto">
            <a:xfrm>
              <a:off x="2565" y="3468"/>
              <a:ext cx="674" cy="518"/>
            </a:xfrm>
            <a:prstGeom prst="roundRect">
              <a:avLst>
                <a:gd name="adj" fmla="val 7144"/>
              </a:avLst>
            </a:prstGeom>
            <a:solidFill>
              <a:srgbClr val="FFFFFF"/>
            </a:solidFill>
            <a:ln w="63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0" name="AutoShape 81"/>
            <p:cNvSpPr>
              <a:spLocks noChangeArrowheads="1"/>
            </p:cNvSpPr>
            <p:nvPr/>
          </p:nvSpPr>
          <p:spPr bwMode="auto">
            <a:xfrm>
              <a:off x="2564" y="3469"/>
              <a:ext cx="675" cy="517"/>
            </a:xfrm>
            <a:prstGeom prst="roundRect">
              <a:avLst>
                <a:gd name="adj" fmla="val 5801"/>
              </a:avLst>
            </a:prstGeom>
            <a:gradFill rotWithShape="1">
              <a:gsLst>
                <a:gs pos="0">
                  <a:srgbClr val="0099CC">
                    <a:alpha val="50000"/>
                  </a:srgbClr>
                </a:gs>
                <a:gs pos="100000">
                  <a:srgbClr val="FDFDFB"/>
                </a:gs>
              </a:gsLst>
              <a:lin ang="0" scaled="1"/>
            </a:gradFill>
            <a:ln w="6350">
              <a:solidFill>
                <a:srgbClr val="949295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1" name="AutoShape 82"/>
            <p:cNvSpPr>
              <a:spLocks noChangeArrowheads="1"/>
            </p:cNvSpPr>
            <p:nvPr/>
          </p:nvSpPr>
          <p:spPr bwMode="auto">
            <a:xfrm>
              <a:off x="2565" y="3469"/>
              <a:ext cx="674" cy="118"/>
            </a:xfrm>
            <a:prstGeom prst="roundRect">
              <a:avLst>
                <a:gd name="adj" fmla="val 9394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E8E6E9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2" name="Line 83"/>
            <p:cNvSpPr>
              <a:spLocks noChangeShapeType="1"/>
            </p:cNvSpPr>
            <p:nvPr/>
          </p:nvSpPr>
          <p:spPr bwMode="auto">
            <a:xfrm>
              <a:off x="2565" y="3590"/>
              <a:ext cx="674" cy="0"/>
            </a:xfrm>
            <a:prstGeom prst="line">
              <a:avLst/>
            </a:prstGeom>
            <a:noFill/>
            <a:ln w="6350">
              <a:solidFill>
                <a:srgbClr val="94929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73" name="Text Box 84"/>
            <p:cNvSpPr txBox="1">
              <a:spLocks noChangeArrowheads="1"/>
            </p:cNvSpPr>
            <p:nvPr/>
          </p:nvSpPr>
          <p:spPr bwMode="auto">
            <a:xfrm>
              <a:off x="2564" y="3453"/>
              <a:ext cx="675" cy="13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i="1">
                  <a:solidFill>
                    <a:srgbClr val="76889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XML</a:t>
              </a:r>
              <a:endParaRPr lang="en-GB" sz="1400" b="1" i="1">
                <a:solidFill>
                  <a:srgbClr val="76889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pic>
          <p:nvPicPr>
            <p:cNvPr id="74" name="Picture 85" descr="XMLDocument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854" y="3607"/>
              <a:ext cx="390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86" descr="folder2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2562" y="3602"/>
              <a:ext cx="383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87" descr="UpDownArrow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812" y="3196"/>
              <a:ext cx="177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7" name="Group 88"/>
          <p:cNvGrpSpPr>
            <a:grpSpLocks/>
          </p:cNvGrpSpPr>
          <p:nvPr/>
        </p:nvGrpSpPr>
        <p:grpSpPr bwMode="auto">
          <a:xfrm>
            <a:off x="4746625" y="5019675"/>
            <a:ext cx="1071563" cy="1257300"/>
            <a:chOff x="3284" y="3196"/>
            <a:chExt cx="675" cy="792"/>
          </a:xfrm>
        </p:grpSpPr>
        <p:sp>
          <p:nvSpPr>
            <p:cNvPr id="78" name="AutoShape 89"/>
            <p:cNvSpPr>
              <a:spLocks noChangeArrowheads="1"/>
            </p:cNvSpPr>
            <p:nvPr/>
          </p:nvSpPr>
          <p:spPr bwMode="auto">
            <a:xfrm>
              <a:off x="3285" y="3468"/>
              <a:ext cx="674" cy="518"/>
            </a:xfrm>
            <a:prstGeom prst="roundRect">
              <a:avLst>
                <a:gd name="adj" fmla="val 7144"/>
              </a:avLst>
            </a:prstGeom>
            <a:solidFill>
              <a:srgbClr val="FFFFFF"/>
            </a:solidFill>
            <a:ln w="63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9" name="AutoShape 90"/>
            <p:cNvSpPr>
              <a:spLocks noChangeArrowheads="1"/>
            </p:cNvSpPr>
            <p:nvPr/>
          </p:nvSpPr>
          <p:spPr bwMode="auto">
            <a:xfrm>
              <a:off x="3284" y="3469"/>
              <a:ext cx="675" cy="517"/>
            </a:xfrm>
            <a:prstGeom prst="roundRect">
              <a:avLst>
                <a:gd name="adj" fmla="val 5801"/>
              </a:avLst>
            </a:prstGeom>
            <a:gradFill rotWithShape="1">
              <a:gsLst>
                <a:gs pos="0">
                  <a:srgbClr val="008000">
                    <a:alpha val="25000"/>
                  </a:srgbClr>
                </a:gs>
                <a:gs pos="100000">
                  <a:srgbClr val="FDFDFB"/>
                </a:gs>
              </a:gsLst>
              <a:lin ang="0" scaled="1"/>
            </a:gradFill>
            <a:ln w="6350">
              <a:solidFill>
                <a:srgbClr val="949295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0" name="AutoShape 91"/>
            <p:cNvSpPr>
              <a:spLocks noChangeArrowheads="1"/>
            </p:cNvSpPr>
            <p:nvPr/>
          </p:nvSpPr>
          <p:spPr bwMode="auto">
            <a:xfrm>
              <a:off x="3285" y="3469"/>
              <a:ext cx="674" cy="118"/>
            </a:xfrm>
            <a:prstGeom prst="roundRect">
              <a:avLst>
                <a:gd name="adj" fmla="val 9394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E8E6E9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1" name="Line 92"/>
            <p:cNvSpPr>
              <a:spLocks noChangeShapeType="1"/>
            </p:cNvSpPr>
            <p:nvPr/>
          </p:nvSpPr>
          <p:spPr bwMode="auto">
            <a:xfrm>
              <a:off x="3285" y="3590"/>
              <a:ext cx="674" cy="0"/>
            </a:xfrm>
            <a:prstGeom prst="line">
              <a:avLst/>
            </a:prstGeom>
            <a:noFill/>
            <a:ln w="6350">
              <a:solidFill>
                <a:srgbClr val="94929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82" name="Text Box 93"/>
            <p:cNvSpPr txBox="1">
              <a:spLocks noChangeArrowheads="1"/>
            </p:cNvSpPr>
            <p:nvPr/>
          </p:nvSpPr>
          <p:spPr bwMode="auto">
            <a:xfrm>
              <a:off x="3284" y="3453"/>
              <a:ext cx="675" cy="13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i="1" dirty="0">
                  <a:solidFill>
                    <a:srgbClr val="76889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Ellogon</a:t>
              </a:r>
              <a:endParaRPr lang="en-GB" sz="1400" b="1" i="1" dirty="0">
                <a:solidFill>
                  <a:srgbClr val="76889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pic>
          <p:nvPicPr>
            <p:cNvPr id="83" name="Picture 94" descr="unknown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3576" y="3605"/>
              <a:ext cx="383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95" descr="folder2_green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3284" y="3603"/>
              <a:ext cx="383" cy="383"/>
            </a:xfrm>
            <a:prstGeom prst="rect">
              <a:avLst/>
            </a:prstGeom>
            <a:noFill/>
          </p:spPr>
        </p:pic>
        <p:pic>
          <p:nvPicPr>
            <p:cNvPr id="85" name="Picture 96" descr="EllogonLogo_EGear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3576" y="3726"/>
              <a:ext cx="21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97" descr="UpDownArrow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3519" y="3196"/>
              <a:ext cx="177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7" name="Group 98"/>
          <p:cNvGrpSpPr>
            <a:grpSpLocks/>
          </p:cNvGrpSpPr>
          <p:nvPr/>
        </p:nvGrpSpPr>
        <p:grpSpPr bwMode="auto">
          <a:xfrm>
            <a:off x="5881688" y="5019675"/>
            <a:ext cx="1520825" cy="1268413"/>
            <a:chOff x="3999" y="3196"/>
            <a:chExt cx="958" cy="799"/>
          </a:xfrm>
        </p:grpSpPr>
        <p:sp>
          <p:nvSpPr>
            <p:cNvPr id="88" name="AutoShape 99"/>
            <p:cNvSpPr>
              <a:spLocks noChangeArrowheads="1"/>
            </p:cNvSpPr>
            <p:nvPr/>
          </p:nvSpPr>
          <p:spPr bwMode="auto">
            <a:xfrm>
              <a:off x="4000" y="3468"/>
              <a:ext cx="957" cy="518"/>
            </a:xfrm>
            <a:prstGeom prst="roundRect">
              <a:avLst>
                <a:gd name="adj" fmla="val 7144"/>
              </a:avLst>
            </a:prstGeom>
            <a:solidFill>
              <a:srgbClr val="FFFFFF"/>
            </a:solidFill>
            <a:ln w="63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9" name="AutoShape 100"/>
            <p:cNvSpPr>
              <a:spLocks noChangeArrowheads="1"/>
            </p:cNvSpPr>
            <p:nvPr/>
          </p:nvSpPr>
          <p:spPr bwMode="auto">
            <a:xfrm>
              <a:off x="3999" y="3469"/>
              <a:ext cx="958" cy="517"/>
            </a:xfrm>
            <a:prstGeom prst="roundRect">
              <a:avLst>
                <a:gd name="adj" fmla="val 5801"/>
              </a:avLst>
            </a:prstGeom>
            <a:gradFill rotWithShape="1">
              <a:gsLst>
                <a:gs pos="0">
                  <a:srgbClr val="FFFFCC"/>
                </a:gs>
                <a:gs pos="100000">
                  <a:srgbClr val="FDFDFB">
                    <a:alpha val="0"/>
                  </a:srgbClr>
                </a:gs>
              </a:gsLst>
              <a:lin ang="0" scaled="1"/>
            </a:gradFill>
            <a:ln w="6350">
              <a:solidFill>
                <a:srgbClr val="949295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0" name="AutoShape 101"/>
            <p:cNvSpPr>
              <a:spLocks noChangeArrowheads="1"/>
            </p:cNvSpPr>
            <p:nvPr/>
          </p:nvSpPr>
          <p:spPr bwMode="auto">
            <a:xfrm>
              <a:off x="4000" y="3469"/>
              <a:ext cx="957" cy="122"/>
            </a:xfrm>
            <a:prstGeom prst="roundRect">
              <a:avLst>
                <a:gd name="adj" fmla="val 9394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E8E6E9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1" name="Line 102"/>
            <p:cNvSpPr>
              <a:spLocks noChangeShapeType="1"/>
            </p:cNvSpPr>
            <p:nvPr/>
          </p:nvSpPr>
          <p:spPr bwMode="auto">
            <a:xfrm>
              <a:off x="4000" y="3590"/>
              <a:ext cx="957" cy="0"/>
            </a:xfrm>
            <a:prstGeom prst="line">
              <a:avLst/>
            </a:prstGeom>
            <a:noFill/>
            <a:ln w="6350">
              <a:solidFill>
                <a:srgbClr val="94929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2" name="Text Box 103"/>
            <p:cNvSpPr txBox="1">
              <a:spLocks noChangeArrowheads="1"/>
            </p:cNvSpPr>
            <p:nvPr/>
          </p:nvSpPr>
          <p:spPr bwMode="auto">
            <a:xfrm>
              <a:off x="3999" y="3453"/>
              <a:ext cx="958" cy="13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i="1">
                  <a:solidFill>
                    <a:srgbClr val="76889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Databases</a:t>
              </a:r>
              <a:endParaRPr lang="en-GB" sz="1400" b="1" i="1">
                <a:solidFill>
                  <a:srgbClr val="76889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pic>
          <p:nvPicPr>
            <p:cNvPr id="93" name="Picture 104" descr="folder2_yellow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4123" y="3605"/>
              <a:ext cx="383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Picture 105" descr="spreadsheet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4393" y="3612"/>
              <a:ext cx="383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Picture 106" descr="UpDownArrow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4313" y="3196"/>
              <a:ext cx="177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6" name="Group 110"/>
          <p:cNvGrpSpPr>
            <a:grpSpLocks/>
          </p:cNvGrpSpPr>
          <p:nvPr/>
        </p:nvGrpSpPr>
        <p:grpSpPr bwMode="auto">
          <a:xfrm>
            <a:off x="684213" y="3698875"/>
            <a:ext cx="6084887" cy="1333500"/>
            <a:chOff x="725" y="2364"/>
            <a:chExt cx="3833" cy="840"/>
          </a:xfrm>
        </p:grpSpPr>
        <p:sp>
          <p:nvSpPr>
            <p:cNvPr id="97" name="AutoShape 36"/>
            <p:cNvSpPr>
              <a:spLocks noChangeArrowheads="1"/>
            </p:cNvSpPr>
            <p:nvPr/>
          </p:nvSpPr>
          <p:spPr bwMode="auto">
            <a:xfrm>
              <a:off x="725" y="2391"/>
              <a:ext cx="3833" cy="813"/>
            </a:xfrm>
            <a:prstGeom prst="roundRect">
              <a:avLst>
                <a:gd name="adj" fmla="val 1755"/>
              </a:avLst>
            </a:prstGeom>
            <a:gradFill rotWithShape="1">
              <a:gsLst>
                <a:gs pos="0">
                  <a:srgbClr val="008000">
                    <a:alpha val="14999"/>
                  </a:srgbClr>
                </a:gs>
                <a:gs pos="50000">
                  <a:srgbClr val="CCFFCC">
                    <a:alpha val="14999"/>
                  </a:srgbClr>
                </a:gs>
                <a:gs pos="100000">
                  <a:srgbClr val="008000">
                    <a:alpha val="14999"/>
                  </a:srgbClr>
                </a:gs>
              </a:gsLst>
              <a:lin ang="0" scaled="1"/>
            </a:gradFill>
            <a:ln w="6350">
              <a:solidFill>
                <a:srgbClr val="949295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8" name="AutoShape 37"/>
            <p:cNvSpPr>
              <a:spLocks noChangeArrowheads="1"/>
            </p:cNvSpPr>
            <p:nvPr/>
          </p:nvSpPr>
          <p:spPr bwMode="auto">
            <a:xfrm>
              <a:off x="725" y="2391"/>
              <a:ext cx="3833" cy="181"/>
            </a:xfrm>
            <a:prstGeom prst="roundRect">
              <a:avLst>
                <a:gd name="adj" fmla="val 9394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E8E6E9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9" name="Line 38"/>
            <p:cNvSpPr>
              <a:spLocks noChangeShapeType="1"/>
            </p:cNvSpPr>
            <p:nvPr/>
          </p:nvSpPr>
          <p:spPr bwMode="auto">
            <a:xfrm>
              <a:off x="725" y="2572"/>
              <a:ext cx="3833" cy="1"/>
            </a:xfrm>
            <a:prstGeom prst="line">
              <a:avLst/>
            </a:prstGeom>
            <a:noFill/>
            <a:ln w="6350">
              <a:solidFill>
                <a:srgbClr val="94929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00" name="Text Box 39"/>
            <p:cNvSpPr txBox="1">
              <a:spLocks noChangeArrowheads="1"/>
            </p:cNvSpPr>
            <p:nvPr/>
          </p:nvSpPr>
          <p:spPr bwMode="auto">
            <a:xfrm>
              <a:off x="739" y="2364"/>
              <a:ext cx="3340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i="1">
                  <a:solidFill>
                    <a:srgbClr val="76889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Collection – Document Manager</a:t>
              </a:r>
              <a:endParaRPr lang="en-GB" sz="1800" b="1" i="1">
                <a:solidFill>
                  <a:srgbClr val="76889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grpSp>
          <p:nvGrpSpPr>
            <p:cNvPr id="101" name="Group 65"/>
            <p:cNvGrpSpPr>
              <a:grpSpLocks/>
            </p:cNvGrpSpPr>
            <p:nvPr/>
          </p:nvGrpSpPr>
          <p:grpSpPr bwMode="auto">
            <a:xfrm>
              <a:off x="2777" y="2821"/>
              <a:ext cx="1736" cy="382"/>
              <a:chOff x="3729" y="2821"/>
              <a:chExt cx="1736" cy="382"/>
            </a:xfrm>
          </p:grpSpPr>
          <p:sp>
            <p:nvSpPr>
              <p:cNvPr id="105" name="AutoShape 66"/>
              <p:cNvSpPr>
                <a:spLocks noChangeArrowheads="1"/>
              </p:cNvSpPr>
              <p:nvPr/>
            </p:nvSpPr>
            <p:spPr bwMode="auto">
              <a:xfrm>
                <a:off x="3729" y="2821"/>
                <a:ext cx="1735" cy="382"/>
              </a:xfrm>
              <a:prstGeom prst="roundRect">
                <a:avLst>
                  <a:gd name="adj" fmla="val 7144"/>
                </a:avLst>
              </a:prstGeom>
              <a:solidFill>
                <a:srgbClr val="FFFFFF"/>
              </a:solidFill>
              <a:ln w="63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6" name="AutoShape 67"/>
              <p:cNvSpPr>
                <a:spLocks noChangeArrowheads="1"/>
              </p:cNvSpPr>
              <p:nvPr/>
            </p:nvSpPr>
            <p:spPr bwMode="auto">
              <a:xfrm>
                <a:off x="3729" y="2822"/>
                <a:ext cx="1736" cy="381"/>
              </a:xfrm>
              <a:prstGeom prst="roundRect">
                <a:avLst>
                  <a:gd name="adj" fmla="val 5801"/>
                </a:avLst>
              </a:prstGeom>
              <a:gradFill rotWithShape="1">
                <a:gsLst>
                  <a:gs pos="0">
                    <a:srgbClr val="FFCC99">
                      <a:alpha val="60001"/>
                    </a:srgbClr>
                  </a:gs>
                  <a:gs pos="100000">
                    <a:srgbClr val="FFE5CB">
                      <a:alpha val="60001"/>
                    </a:srgbClr>
                  </a:gs>
                </a:gsLst>
                <a:lin ang="5400000" scaled="1"/>
              </a:gradFill>
              <a:ln w="6350">
                <a:solidFill>
                  <a:srgbClr val="949295"/>
                </a:solidFill>
                <a:round/>
                <a:headEnd/>
                <a:tailEnd/>
              </a:ln>
              <a:effectLst/>
            </p:spPr>
            <p:txBody>
              <a:bodyPr lIns="0" rIns="0" anchor="ctr"/>
              <a:lstStyle/>
              <a:p>
                <a:pPr algn="ctr"/>
                <a:r>
                  <a:rPr lang="en-US" sz="1800" b="1" i="1">
                    <a:solidFill>
                      <a:srgbClr val="76889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Storage Format Abstraction Layer</a:t>
                </a:r>
                <a:endParaRPr lang="el-GR" sz="1800" b="1" i="1">
                  <a:solidFill>
                    <a:srgbClr val="76889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102" name="AutoShape 107"/>
            <p:cNvSpPr>
              <a:spLocks noChangeAspect="1" noChangeArrowheads="1"/>
            </p:cNvSpPr>
            <p:nvPr/>
          </p:nvSpPr>
          <p:spPr bwMode="auto">
            <a:xfrm>
              <a:off x="960" y="2653"/>
              <a:ext cx="1079" cy="547"/>
            </a:xfrm>
            <a:prstGeom prst="flowChartAlternateProcess">
              <a:avLst/>
            </a:prstGeom>
            <a:gradFill rotWithShape="1">
              <a:gsLst>
                <a:gs pos="0">
                  <a:srgbClr val="CFDFFF"/>
                </a:gs>
                <a:gs pos="50000">
                  <a:srgbClr val="A1C0FF"/>
                </a:gs>
                <a:gs pos="100000">
                  <a:srgbClr val="CFD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0" tIns="0" rIns="36000" bIns="0"/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l-GR" sz="2000" b="1">
                  <a:solidFill>
                    <a:srgbClr val="003399"/>
                  </a:solidFill>
                  <a:latin typeface="Arial" charset="0"/>
                </a:rPr>
                <a:t>C++ API</a:t>
              </a:r>
              <a:endParaRPr kumimoji="0" lang="el-GR" sz="3200" i="1">
                <a:solidFill>
                  <a:schemeClr val="bg2"/>
                </a:solidFill>
              </a:endParaRPr>
            </a:p>
          </p:txBody>
        </p:sp>
        <p:sp>
          <p:nvSpPr>
            <p:cNvPr id="103" name="AutoShape 108"/>
            <p:cNvSpPr>
              <a:spLocks noChangeAspect="1" noChangeArrowheads="1"/>
            </p:cNvSpPr>
            <p:nvPr/>
          </p:nvSpPr>
          <p:spPr bwMode="auto">
            <a:xfrm>
              <a:off x="1087" y="2894"/>
              <a:ext cx="813" cy="258"/>
            </a:xfrm>
            <a:prstGeom prst="flowChartAlternateProcess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0" tIns="0" rIns="36000" bIns="0"/>
            <a:lstStyle/>
            <a:p>
              <a:pPr algn="ctr" eaLnBrk="0" hangingPunct="0">
                <a:spcBef>
                  <a:spcPct val="50000"/>
                </a:spcBef>
              </a:pPr>
              <a:r>
                <a:rPr kumimoji="0" lang="el-GR" sz="2000" b="1">
                  <a:solidFill>
                    <a:srgbClr val="0000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 API</a:t>
              </a:r>
              <a:endParaRPr kumimoji="0" lang="el-GR" sz="2000" i="1">
                <a:solidFill>
                  <a:schemeClr val="bg2"/>
                </a:solidFill>
              </a:endParaRPr>
            </a:p>
          </p:txBody>
        </p:sp>
        <p:sp>
          <p:nvSpPr>
            <p:cNvPr id="104" name="AutoShape 109"/>
            <p:cNvSpPr>
              <a:spLocks noChangeArrowheads="1"/>
            </p:cNvSpPr>
            <p:nvPr/>
          </p:nvSpPr>
          <p:spPr bwMode="auto">
            <a:xfrm>
              <a:off x="1789" y="2940"/>
              <a:ext cx="1088" cy="147"/>
            </a:xfrm>
            <a:prstGeom prst="leftRightArrow">
              <a:avLst>
                <a:gd name="adj1" fmla="val 50000"/>
                <a:gd name="adj2" fmla="val 148027"/>
              </a:avLst>
            </a:prstGeom>
            <a:gradFill rotWithShape="1">
              <a:gsLst>
                <a:gs pos="0">
                  <a:srgbClr val="CCFFCC"/>
                </a:gs>
                <a:gs pos="50000">
                  <a:srgbClr val="00FF00"/>
                </a:gs>
                <a:gs pos="100000">
                  <a:srgbClr val="CCFFCC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08" name="Slide Number Placeholder 10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7" name="Date Placeholder 10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109" name="Footer Placeholder 10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Ellogon: plug-ins in many programming languages</a:t>
            </a:r>
            <a:endParaRPr lang="el-GR" dirty="0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09600" y="1233488"/>
            <a:ext cx="7813675" cy="4968875"/>
            <a:chOff x="680" y="799"/>
            <a:chExt cx="4922" cy="3130"/>
          </a:xfrm>
        </p:grpSpPr>
        <p:sp>
          <p:nvSpPr>
            <p:cNvPr id="4" name="AutoShape 15"/>
            <p:cNvSpPr>
              <a:spLocks noChangeArrowheads="1"/>
            </p:cNvSpPr>
            <p:nvPr/>
          </p:nvSpPr>
          <p:spPr bwMode="auto">
            <a:xfrm>
              <a:off x="680" y="799"/>
              <a:ext cx="4922" cy="3130"/>
            </a:xfrm>
            <a:prstGeom prst="roundRect">
              <a:avLst>
                <a:gd name="adj" fmla="val 1755"/>
              </a:avLst>
            </a:prstGeom>
            <a:solidFill>
              <a:srgbClr val="FFFFFF"/>
            </a:solidFill>
            <a:ln w="6350">
              <a:solidFill>
                <a:srgbClr val="949295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5" name="AutoShape 16"/>
            <p:cNvSpPr>
              <a:spLocks noChangeArrowheads="1"/>
            </p:cNvSpPr>
            <p:nvPr/>
          </p:nvSpPr>
          <p:spPr bwMode="auto">
            <a:xfrm>
              <a:off x="680" y="799"/>
              <a:ext cx="4922" cy="181"/>
            </a:xfrm>
            <a:prstGeom prst="roundRect">
              <a:avLst>
                <a:gd name="adj" fmla="val 1755"/>
              </a:avLst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E8E6E9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" name="Line 17"/>
            <p:cNvSpPr>
              <a:spLocks noChangeShapeType="1"/>
            </p:cNvSpPr>
            <p:nvPr/>
          </p:nvSpPr>
          <p:spPr bwMode="auto">
            <a:xfrm>
              <a:off x="680" y="980"/>
              <a:ext cx="4922" cy="0"/>
            </a:xfrm>
            <a:prstGeom prst="line">
              <a:avLst/>
            </a:prstGeom>
            <a:noFill/>
            <a:ln w="6350">
              <a:solidFill>
                <a:srgbClr val="949295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755650" y="1617663"/>
            <a:ext cx="3346450" cy="1019175"/>
            <a:chOff x="1088" y="1359"/>
            <a:chExt cx="2108" cy="642"/>
          </a:xfrm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1088" y="1389"/>
              <a:ext cx="2108" cy="603"/>
            </a:xfrm>
            <a:prstGeom prst="roundRect">
              <a:avLst>
                <a:gd name="adj" fmla="val 10269"/>
              </a:avLst>
            </a:prstGeom>
            <a:gradFill rotWithShape="1">
              <a:gsLst>
                <a:gs pos="0">
                  <a:srgbClr val="D7F5FF"/>
                </a:gs>
                <a:gs pos="100000">
                  <a:srgbClr val="FFFFFF"/>
                </a:gs>
              </a:gsLst>
              <a:lin ang="0" scaled="1"/>
            </a:gradFill>
            <a:ln w="6350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656" y="1434"/>
              <a:ext cx="1540" cy="48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 i="1" dirty="0">
                  <a:solidFill>
                    <a:srgbClr val="0099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Ellogon</a:t>
              </a:r>
              <a:endParaRPr lang="el-GR" sz="4400" b="1" i="1" dirty="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pic>
          <p:nvPicPr>
            <p:cNvPr id="10" name="Picture 11" descr="execBlueAdaptiveContras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88" y="1359"/>
              <a:ext cx="642" cy="642"/>
            </a:xfrm>
            <a:prstGeom prst="rect">
              <a:avLst/>
            </a:prstGeom>
            <a:noFill/>
            <a:ln/>
          </p:spPr>
        </p:pic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3849687" y="2884488"/>
            <a:ext cx="3602038" cy="650875"/>
            <a:chOff x="2720" y="1817"/>
            <a:chExt cx="2269" cy="410"/>
          </a:xfrm>
        </p:grpSpPr>
        <p:pic>
          <p:nvPicPr>
            <p:cNvPr id="12" name="Picture 20" descr="execGree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20" y="1817"/>
              <a:ext cx="410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3085" y="1865"/>
              <a:ext cx="1904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solidFill>
                    <a:srgbClr val="33CC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C/C++ Components</a:t>
              </a:r>
              <a:endParaRPr lang="el-GR" b="1" i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4" name="Group 32"/>
          <p:cNvGrpSpPr>
            <a:grpSpLocks/>
          </p:cNvGrpSpPr>
          <p:nvPr/>
        </p:nvGrpSpPr>
        <p:grpSpPr bwMode="auto">
          <a:xfrm>
            <a:off x="3849687" y="3465513"/>
            <a:ext cx="3130550" cy="650875"/>
            <a:chOff x="2720" y="2183"/>
            <a:chExt cx="1972" cy="410"/>
          </a:xfrm>
        </p:grpSpPr>
        <p:pic>
          <p:nvPicPr>
            <p:cNvPr id="15" name="Picture 19" descr="execR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20" y="2183"/>
              <a:ext cx="410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085" y="2228"/>
              <a:ext cx="1607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Java Components</a:t>
              </a:r>
              <a:endParaRPr lang="el-GR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7" name="Group 33"/>
          <p:cNvGrpSpPr>
            <a:grpSpLocks/>
          </p:cNvGrpSpPr>
          <p:nvPr/>
        </p:nvGrpSpPr>
        <p:grpSpPr bwMode="auto">
          <a:xfrm>
            <a:off x="3849687" y="4041775"/>
            <a:ext cx="2917825" cy="655638"/>
            <a:chOff x="2720" y="2546"/>
            <a:chExt cx="1838" cy="413"/>
          </a:xfrm>
        </p:grpSpPr>
        <p:pic>
          <p:nvPicPr>
            <p:cNvPr id="18" name="Picture 23" descr="execOrang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20" y="2546"/>
              <a:ext cx="413" cy="413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3085" y="2575"/>
              <a:ext cx="1473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Tcl Components</a:t>
              </a:r>
              <a:endParaRPr lang="el-GR" b="1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0" name="Group 34"/>
          <p:cNvGrpSpPr>
            <a:grpSpLocks/>
          </p:cNvGrpSpPr>
          <p:nvPr/>
        </p:nvGrpSpPr>
        <p:grpSpPr bwMode="auto">
          <a:xfrm>
            <a:off x="3849687" y="4616450"/>
            <a:ext cx="3130550" cy="650875"/>
            <a:chOff x="2720" y="2908"/>
            <a:chExt cx="1972" cy="410"/>
          </a:xfrm>
        </p:grpSpPr>
        <p:pic>
          <p:nvPicPr>
            <p:cNvPr id="21" name="Picture 25" descr="execDeepBlu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20" y="2908"/>
              <a:ext cx="410" cy="410"/>
            </a:xfrm>
            <a:prstGeom prst="rect">
              <a:avLst/>
            </a:prstGeom>
            <a:noFill/>
          </p:spPr>
        </p:pic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3084" y="2954"/>
              <a:ext cx="1608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Perl Components</a:t>
              </a:r>
              <a:endParaRPr lang="el-GR" b="1" i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3" name="Group 35"/>
          <p:cNvGrpSpPr>
            <a:grpSpLocks/>
          </p:cNvGrpSpPr>
          <p:nvPr/>
        </p:nvGrpSpPr>
        <p:grpSpPr bwMode="auto">
          <a:xfrm>
            <a:off x="3849687" y="5191125"/>
            <a:ext cx="3529013" cy="650875"/>
            <a:chOff x="2720" y="3270"/>
            <a:chExt cx="2223" cy="410"/>
          </a:xfrm>
        </p:grpSpPr>
        <p:pic>
          <p:nvPicPr>
            <p:cNvPr id="24" name="Picture 28" descr="execMustar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20" y="3270"/>
              <a:ext cx="410" cy="410"/>
            </a:xfrm>
            <a:prstGeom prst="rect">
              <a:avLst/>
            </a:prstGeom>
            <a:noFill/>
          </p:spPr>
        </p:pic>
        <p:sp>
          <p:nvSpPr>
            <p:cNvPr id="25" name="Text Box 30"/>
            <p:cNvSpPr txBox="1">
              <a:spLocks noChangeArrowheads="1"/>
            </p:cNvSpPr>
            <p:nvPr/>
          </p:nvSpPr>
          <p:spPr bwMode="auto">
            <a:xfrm>
              <a:off x="3084" y="3324"/>
              <a:ext cx="1859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solidFill>
                    <a:srgbClr val="CC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Python Components</a:t>
              </a:r>
              <a:endParaRPr lang="el-GR" b="1" i="1">
                <a:solidFill>
                  <a:srgbClr val="CC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6" name="Group 41"/>
          <p:cNvGrpSpPr>
            <a:grpSpLocks/>
          </p:cNvGrpSpPr>
          <p:nvPr/>
        </p:nvGrpSpPr>
        <p:grpSpPr bwMode="auto">
          <a:xfrm>
            <a:off x="1071562" y="2622550"/>
            <a:ext cx="368300" cy="3219450"/>
            <a:chOff x="5873" y="9312"/>
            <a:chExt cx="326" cy="2880"/>
          </a:xfrm>
        </p:grpSpPr>
        <p:sp>
          <p:nvSpPr>
            <p:cNvPr id="27" name="AutoShape 42"/>
            <p:cNvSpPr>
              <a:spLocks noChangeAspect="1" noChangeArrowheads="1"/>
            </p:cNvSpPr>
            <p:nvPr/>
          </p:nvSpPr>
          <p:spPr bwMode="auto">
            <a:xfrm rot="-5400000">
              <a:off x="4588" y="10609"/>
              <a:ext cx="2868" cy="298"/>
            </a:xfrm>
            <a:prstGeom prst="roundRect">
              <a:avLst>
                <a:gd name="adj" fmla="val 1755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E8E6E9"/>
                </a:gs>
              </a:gsLst>
              <a:lin ang="5400000" scaled="1"/>
            </a:gra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l-GR"/>
            </a:p>
          </p:txBody>
        </p:sp>
        <p:sp>
          <p:nvSpPr>
            <p:cNvPr id="28" name="Text Box 43"/>
            <p:cNvSpPr txBox="1">
              <a:spLocks noChangeAspect="1" noChangeArrowheads="1"/>
            </p:cNvSpPr>
            <p:nvPr/>
          </p:nvSpPr>
          <p:spPr bwMode="auto">
            <a:xfrm rot="-5400000">
              <a:off x="4596" y="10589"/>
              <a:ext cx="2880" cy="3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 algn="ctr"/>
              <a:r>
                <a:rPr lang="en-US" sz="1800" b="1">
                  <a:solidFill>
                    <a:srgbClr val="0066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CDM API</a:t>
              </a:r>
              <a:endParaRPr lang="en-US"/>
            </a:p>
          </p:txBody>
        </p:sp>
      </p:grpSp>
      <p:sp>
        <p:nvSpPr>
          <p:cNvPr id="29" name="Line 44"/>
          <p:cNvSpPr>
            <a:spLocks noChangeShapeType="1"/>
          </p:cNvSpPr>
          <p:nvPr/>
        </p:nvSpPr>
        <p:spPr bwMode="auto">
          <a:xfrm>
            <a:off x="1439862" y="3176588"/>
            <a:ext cx="195263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0" name="Line 45"/>
          <p:cNvSpPr>
            <a:spLocks noChangeShapeType="1"/>
          </p:cNvSpPr>
          <p:nvPr/>
        </p:nvSpPr>
        <p:spPr bwMode="auto">
          <a:xfrm>
            <a:off x="1439862" y="4329113"/>
            <a:ext cx="195263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1" name="Line 46"/>
          <p:cNvSpPr>
            <a:spLocks noChangeShapeType="1"/>
          </p:cNvSpPr>
          <p:nvPr/>
        </p:nvSpPr>
        <p:spPr bwMode="auto">
          <a:xfrm>
            <a:off x="1439862" y="3752850"/>
            <a:ext cx="195263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" name="Line 47"/>
          <p:cNvSpPr>
            <a:spLocks noChangeShapeType="1"/>
          </p:cNvSpPr>
          <p:nvPr/>
        </p:nvSpPr>
        <p:spPr bwMode="auto">
          <a:xfrm>
            <a:off x="1439862" y="4905375"/>
            <a:ext cx="195263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" name="Line 48"/>
          <p:cNvSpPr>
            <a:spLocks noChangeShapeType="1"/>
          </p:cNvSpPr>
          <p:nvPr/>
        </p:nvSpPr>
        <p:spPr bwMode="auto">
          <a:xfrm>
            <a:off x="1439862" y="5481638"/>
            <a:ext cx="195263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34" name="Group 2195"/>
          <p:cNvGrpSpPr>
            <a:grpSpLocks/>
          </p:cNvGrpSpPr>
          <p:nvPr/>
        </p:nvGrpSpPr>
        <p:grpSpPr bwMode="auto">
          <a:xfrm>
            <a:off x="1722437" y="3514725"/>
            <a:ext cx="1949450" cy="490538"/>
            <a:chOff x="1380" y="2214"/>
            <a:chExt cx="1228" cy="309"/>
          </a:xfrm>
        </p:grpSpPr>
        <p:grpSp>
          <p:nvGrpSpPr>
            <p:cNvPr id="35" name="Group 2166"/>
            <p:cNvGrpSpPr>
              <a:grpSpLocks/>
            </p:cNvGrpSpPr>
            <p:nvPr/>
          </p:nvGrpSpPr>
          <p:grpSpPr bwMode="auto">
            <a:xfrm rot="5400000">
              <a:off x="1840" y="1737"/>
              <a:ext cx="308" cy="1228"/>
              <a:chOff x="5873" y="9312"/>
              <a:chExt cx="326" cy="2880"/>
            </a:xfrm>
          </p:grpSpPr>
          <p:sp>
            <p:nvSpPr>
              <p:cNvPr id="37" name="AutoShape 2167"/>
              <p:cNvSpPr>
                <a:spLocks noChangeAspect="1" noChangeArrowheads="1"/>
              </p:cNvSpPr>
              <p:nvPr/>
            </p:nvSpPr>
            <p:spPr bwMode="auto">
              <a:xfrm rot="-5400000">
                <a:off x="4588" y="10609"/>
                <a:ext cx="2868" cy="298"/>
              </a:xfrm>
              <a:prstGeom prst="roundRect">
                <a:avLst>
                  <a:gd name="adj" fmla="val 1755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8E6E9"/>
                  </a:gs>
                </a:gsLst>
                <a:lin ang="5400000" scaled="1"/>
              </a:gradFill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l-GR"/>
              </a:p>
            </p:txBody>
          </p:sp>
          <p:sp>
            <p:nvSpPr>
              <p:cNvPr id="38" name="Text Box 2168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4596" y="10589"/>
                <a:ext cx="2880" cy="326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180000" bIns="0" anchor="ctr"/>
              <a:lstStyle/>
              <a:p>
                <a:pPr algn="r"/>
                <a:r>
                  <a:rPr lang="en-US" sz="2000" b="1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Java VM</a:t>
                </a:r>
              </a:p>
            </p:txBody>
          </p:sp>
        </p:grpSp>
        <p:pic>
          <p:nvPicPr>
            <p:cNvPr id="36" name="Picture 49" descr="JavaModul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33" y="2226"/>
              <a:ext cx="245" cy="245"/>
            </a:xfrm>
            <a:prstGeom prst="rect">
              <a:avLst/>
            </a:prstGeom>
            <a:noFill/>
          </p:spPr>
        </p:pic>
      </p:grpSp>
      <p:sp>
        <p:nvSpPr>
          <p:cNvPr id="39" name="Line 2170"/>
          <p:cNvSpPr>
            <a:spLocks noChangeShapeType="1"/>
          </p:cNvSpPr>
          <p:nvPr/>
        </p:nvSpPr>
        <p:spPr bwMode="auto">
          <a:xfrm>
            <a:off x="3692525" y="3752850"/>
            <a:ext cx="195262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0" name="Line 2176"/>
          <p:cNvSpPr>
            <a:spLocks noChangeShapeType="1"/>
          </p:cNvSpPr>
          <p:nvPr/>
        </p:nvSpPr>
        <p:spPr bwMode="auto">
          <a:xfrm>
            <a:off x="3692525" y="4329113"/>
            <a:ext cx="195262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41" name="Group 2178"/>
          <p:cNvGrpSpPr>
            <a:grpSpLocks/>
          </p:cNvGrpSpPr>
          <p:nvPr/>
        </p:nvGrpSpPr>
        <p:grpSpPr bwMode="auto">
          <a:xfrm rot="5400000">
            <a:off x="2456656" y="3937794"/>
            <a:ext cx="490538" cy="1949450"/>
            <a:chOff x="5873" y="9312"/>
            <a:chExt cx="326" cy="2880"/>
          </a:xfrm>
        </p:grpSpPr>
        <p:sp>
          <p:nvSpPr>
            <p:cNvPr id="42" name="AutoShape 2179"/>
            <p:cNvSpPr>
              <a:spLocks noChangeAspect="1" noChangeArrowheads="1"/>
            </p:cNvSpPr>
            <p:nvPr/>
          </p:nvSpPr>
          <p:spPr bwMode="auto">
            <a:xfrm rot="-5400000">
              <a:off x="4588" y="10609"/>
              <a:ext cx="2868" cy="298"/>
            </a:xfrm>
            <a:prstGeom prst="roundRect">
              <a:avLst>
                <a:gd name="adj" fmla="val 1755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E8E6E9"/>
                </a:gs>
              </a:gsLst>
              <a:lin ang="5400000" scaled="1"/>
            </a:gra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l-GR"/>
            </a:p>
          </p:txBody>
        </p:sp>
        <p:sp>
          <p:nvSpPr>
            <p:cNvPr id="43" name="Text Box 2180"/>
            <p:cNvSpPr txBox="1">
              <a:spLocks noChangeAspect="1" noChangeArrowheads="1"/>
            </p:cNvSpPr>
            <p:nvPr/>
          </p:nvSpPr>
          <p:spPr bwMode="auto">
            <a:xfrm rot="-5400000">
              <a:off x="4596" y="10589"/>
              <a:ext cx="2880" cy="3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180000" bIns="0" anchor="ctr"/>
            <a:lstStyle/>
            <a:p>
              <a:pPr algn="r"/>
              <a:r>
                <a:rPr lang="en-US" sz="2000" b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Perl VM</a:t>
              </a:r>
            </a:p>
          </p:txBody>
        </p:sp>
      </p:grpSp>
      <p:sp>
        <p:nvSpPr>
          <p:cNvPr id="44" name="Line 2182"/>
          <p:cNvSpPr>
            <a:spLocks noChangeShapeType="1"/>
          </p:cNvSpPr>
          <p:nvPr/>
        </p:nvSpPr>
        <p:spPr bwMode="auto">
          <a:xfrm>
            <a:off x="3697287" y="4905375"/>
            <a:ext cx="195263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45" name="Group 2184"/>
          <p:cNvGrpSpPr>
            <a:grpSpLocks/>
          </p:cNvGrpSpPr>
          <p:nvPr/>
        </p:nvGrpSpPr>
        <p:grpSpPr bwMode="auto">
          <a:xfrm rot="5400000">
            <a:off x="2456656" y="4514057"/>
            <a:ext cx="490537" cy="1949450"/>
            <a:chOff x="5873" y="9312"/>
            <a:chExt cx="326" cy="2880"/>
          </a:xfrm>
        </p:grpSpPr>
        <p:sp>
          <p:nvSpPr>
            <p:cNvPr id="46" name="AutoShape 2185"/>
            <p:cNvSpPr>
              <a:spLocks noChangeAspect="1" noChangeArrowheads="1"/>
            </p:cNvSpPr>
            <p:nvPr/>
          </p:nvSpPr>
          <p:spPr bwMode="auto">
            <a:xfrm rot="-5400000">
              <a:off x="4588" y="10609"/>
              <a:ext cx="2868" cy="298"/>
            </a:xfrm>
            <a:prstGeom prst="roundRect">
              <a:avLst>
                <a:gd name="adj" fmla="val 1755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E8E6E9"/>
                </a:gs>
              </a:gsLst>
              <a:lin ang="5400000" scaled="1"/>
            </a:gra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l-GR"/>
            </a:p>
          </p:txBody>
        </p:sp>
        <p:sp>
          <p:nvSpPr>
            <p:cNvPr id="47" name="Text Box 2186"/>
            <p:cNvSpPr txBox="1">
              <a:spLocks noChangeAspect="1" noChangeArrowheads="1"/>
            </p:cNvSpPr>
            <p:nvPr/>
          </p:nvSpPr>
          <p:spPr bwMode="auto">
            <a:xfrm rot="-5400000">
              <a:off x="4596" y="10589"/>
              <a:ext cx="2880" cy="3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180000" bIns="0" anchor="ctr"/>
            <a:lstStyle/>
            <a:p>
              <a:pPr algn="r"/>
              <a:r>
                <a:rPr lang="en-US" sz="2000" b="1">
                  <a:solidFill>
                    <a:srgbClr val="CC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Python VM</a:t>
              </a:r>
            </a:p>
          </p:txBody>
        </p:sp>
      </p:grpSp>
      <p:sp>
        <p:nvSpPr>
          <p:cNvPr id="48" name="Line 2188"/>
          <p:cNvSpPr>
            <a:spLocks noChangeShapeType="1"/>
          </p:cNvSpPr>
          <p:nvPr/>
        </p:nvSpPr>
        <p:spPr bwMode="auto">
          <a:xfrm>
            <a:off x="3697287" y="5481638"/>
            <a:ext cx="195263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49" name="Group 2190"/>
          <p:cNvGrpSpPr>
            <a:grpSpLocks/>
          </p:cNvGrpSpPr>
          <p:nvPr/>
        </p:nvGrpSpPr>
        <p:grpSpPr bwMode="auto">
          <a:xfrm rot="5400000">
            <a:off x="2456656" y="2194719"/>
            <a:ext cx="490538" cy="1949450"/>
            <a:chOff x="5873" y="9312"/>
            <a:chExt cx="326" cy="2880"/>
          </a:xfrm>
        </p:grpSpPr>
        <p:sp>
          <p:nvSpPr>
            <p:cNvPr id="50" name="AutoShape 2191"/>
            <p:cNvSpPr>
              <a:spLocks noChangeAspect="1" noChangeArrowheads="1"/>
            </p:cNvSpPr>
            <p:nvPr/>
          </p:nvSpPr>
          <p:spPr bwMode="auto">
            <a:xfrm rot="-5400000">
              <a:off x="4588" y="10609"/>
              <a:ext cx="2868" cy="298"/>
            </a:xfrm>
            <a:prstGeom prst="roundRect">
              <a:avLst>
                <a:gd name="adj" fmla="val 1755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E8E6E9"/>
                </a:gs>
              </a:gsLst>
              <a:lin ang="5400000" scaled="1"/>
            </a:gradFill>
            <a:ln w="127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l-GR"/>
            </a:p>
          </p:txBody>
        </p:sp>
        <p:sp>
          <p:nvSpPr>
            <p:cNvPr id="51" name="Text Box 2192"/>
            <p:cNvSpPr txBox="1">
              <a:spLocks noChangeAspect="1" noChangeArrowheads="1"/>
            </p:cNvSpPr>
            <p:nvPr/>
          </p:nvSpPr>
          <p:spPr bwMode="auto">
            <a:xfrm rot="-5400000">
              <a:off x="4596" y="10589"/>
              <a:ext cx="2880" cy="3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180000" bIns="0" anchor="ctr"/>
            <a:lstStyle/>
            <a:p>
              <a:pPr algn="r"/>
              <a:r>
                <a:rPr lang="en-US" sz="2000" b="1">
                  <a:solidFill>
                    <a:srgbClr val="33CC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Direct Link</a:t>
              </a:r>
            </a:p>
          </p:txBody>
        </p:sp>
      </p:grpSp>
      <p:sp>
        <p:nvSpPr>
          <p:cNvPr id="52" name="Line 2194"/>
          <p:cNvSpPr>
            <a:spLocks noChangeShapeType="1"/>
          </p:cNvSpPr>
          <p:nvPr/>
        </p:nvSpPr>
        <p:spPr bwMode="auto">
          <a:xfrm>
            <a:off x="3697287" y="3162300"/>
            <a:ext cx="195263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53" name="Group 2198"/>
          <p:cNvGrpSpPr>
            <a:grpSpLocks/>
          </p:cNvGrpSpPr>
          <p:nvPr/>
        </p:nvGrpSpPr>
        <p:grpSpPr bwMode="auto">
          <a:xfrm>
            <a:off x="1722437" y="4090988"/>
            <a:ext cx="1949450" cy="490537"/>
            <a:chOff x="1380" y="2577"/>
            <a:chExt cx="1228" cy="309"/>
          </a:xfrm>
        </p:grpSpPr>
        <p:grpSp>
          <p:nvGrpSpPr>
            <p:cNvPr id="54" name="Group 2172"/>
            <p:cNvGrpSpPr>
              <a:grpSpLocks/>
            </p:cNvGrpSpPr>
            <p:nvPr/>
          </p:nvGrpSpPr>
          <p:grpSpPr bwMode="auto">
            <a:xfrm rot="5400000">
              <a:off x="1840" y="2100"/>
              <a:ext cx="308" cy="1228"/>
              <a:chOff x="5873" y="9312"/>
              <a:chExt cx="326" cy="2880"/>
            </a:xfrm>
          </p:grpSpPr>
          <p:sp>
            <p:nvSpPr>
              <p:cNvPr id="56" name="AutoShape 2173"/>
              <p:cNvSpPr>
                <a:spLocks noChangeAspect="1" noChangeArrowheads="1"/>
              </p:cNvSpPr>
              <p:nvPr/>
            </p:nvSpPr>
            <p:spPr bwMode="auto">
              <a:xfrm rot="-5400000">
                <a:off x="4588" y="10609"/>
                <a:ext cx="2868" cy="298"/>
              </a:xfrm>
              <a:prstGeom prst="roundRect">
                <a:avLst>
                  <a:gd name="adj" fmla="val 1755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8E6E9"/>
                  </a:gs>
                </a:gsLst>
                <a:lin ang="5400000" scaled="1"/>
              </a:gradFill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el-GR"/>
              </a:p>
            </p:txBody>
          </p:sp>
          <p:sp>
            <p:nvSpPr>
              <p:cNvPr id="57" name="Text Box 2174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4596" y="10589"/>
                <a:ext cx="2880" cy="326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0" tIns="0" rIns="180000" bIns="0" anchor="ctr"/>
              <a:lstStyle/>
              <a:p>
                <a:pPr algn="r"/>
                <a:r>
                  <a:rPr lang="en-US" sz="2000" b="1">
                    <a:solidFill>
                      <a:srgbClr val="FFCC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Tcl VM</a:t>
                </a:r>
              </a:p>
            </p:txBody>
          </p:sp>
        </p:grpSp>
        <p:pic>
          <p:nvPicPr>
            <p:cNvPr id="55" name="Picture 2196" descr="New Imag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44" y="2614"/>
              <a:ext cx="21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9" grpId="0" animBg="1"/>
      <p:bldP spid="40" grpId="0" animBg="1"/>
      <p:bldP spid="44" grpId="0" animBg="1"/>
      <p:bldP spid="48" grpId="0" animBg="1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mtClean="0"/>
              <a:t>The shock of Tcl 8.6</a:t>
            </a:r>
          </a:p>
          <a:p>
            <a:pPr>
              <a:spcAft>
                <a:spcPts val="1200"/>
              </a:spcAft>
            </a:pPr>
            <a:r>
              <a:rPr lang="en-US" smtClean="0"/>
              <a:t>Porting existing code to TclOO</a:t>
            </a:r>
          </a:p>
          <a:p>
            <a:pPr>
              <a:spcAft>
                <a:spcPts val="1200"/>
              </a:spcAft>
            </a:pPr>
            <a:r>
              <a:rPr lang="en-US" smtClean="0"/>
              <a:t>Case study: the Ellogon NLP platform</a:t>
            </a:r>
          </a:p>
          <a:p>
            <a:pPr>
              <a:spcAft>
                <a:spcPts val="1200"/>
              </a:spcAft>
            </a:pPr>
            <a:r>
              <a:rPr lang="en-US" smtClean="0"/>
              <a:t>iTcl facilities in TclOO</a:t>
            </a:r>
          </a:p>
          <a:p>
            <a:pPr>
              <a:spcAft>
                <a:spcPts val="1200"/>
              </a:spcAft>
            </a:pPr>
            <a:r>
              <a:rPr lang="en-US" smtClean="0"/>
              <a:t>Organisation of classes in Ellogon</a:t>
            </a:r>
          </a:p>
          <a:p>
            <a:pPr>
              <a:spcAft>
                <a:spcPts val="1200"/>
              </a:spcAft>
            </a:pPr>
            <a:r>
              <a:rPr lang="en-US" smtClean="0"/>
              <a:t>Creating an Annotation Tool</a:t>
            </a:r>
          </a:p>
          <a:p>
            <a:pPr>
              <a:spcAft>
                <a:spcPts val="1200"/>
              </a:spcAft>
            </a:pPr>
            <a:r>
              <a:rPr lang="en-US" smtClean="0"/>
              <a:t>Concatenating Dialogs</a:t>
            </a:r>
          </a:p>
          <a:p>
            <a:r>
              <a:rPr lang="en-US" smtClean="0"/>
              <a:t>Conclusions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roadmap for Ellogon 2.0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goals for Ellogon 2.0 are:</a:t>
            </a:r>
          </a:p>
          <a:p>
            <a:r>
              <a:rPr lang="en-US" dirty="0" smtClean="0"/>
              <a:t>Make </a:t>
            </a:r>
            <a:r>
              <a:rPr lang="en-US" dirty="0" err="1" smtClean="0"/>
              <a:t>Ellogon’s</a:t>
            </a:r>
            <a:r>
              <a:rPr lang="en-US" dirty="0" smtClean="0"/>
              <a:t> core thread safe (done)</a:t>
            </a:r>
          </a:p>
          <a:p>
            <a:endParaRPr lang="en-US" dirty="0" smtClean="0"/>
          </a:p>
          <a:p>
            <a:r>
              <a:rPr lang="en-US" dirty="0" smtClean="0"/>
              <a:t>Make Ellogon multi-threaded (feasible?)</a:t>
            </a:r>
          </a:p>
          <a:p>
            <a:pPr lvl="1"/>
            <a:r>
              <a:rPr lang="en-US" dirty="0" smtClean="0"/>
              <a:t>How Ellogon &amp; the Tcl thread model can cooperate?</a:t>
            </a:r>
          </a:p>
          <a:p>
            <a:endParaRPr lang="en-US" dirty="0" smtClean="0"/>
          </a:p>
          <a:p>
            <a:r>
              <a:rPr lang="en-US" dirty="0" err="1" smtClean="0"/>
              <a:t>Modernise</a:t>
            </a:r>
            <a:r>
              <a:rPr lang="en-US" dirty="0" smtClean="0"/>
              <a:t> GUI (using OO and </a:t>
            </a:r>
            <a:r>
              <a:rPr lang="en-US" dirty="0" err="1" smtClean="0"/>
              <a:t>ttk</a:t>
            </a:r>
            <a:r>
              <a:rPr lang="en-US" dirty="0" smtClean="0"/>
              <a:t> widgets)</a:t>
            </a:r>
          </a:p>
          <a:p>
            <a:pPr lvl="1"/>
            <a:r>
              <a:rPr lang="en-US" dirty="0" smtClean="0"/>
              <a:t>~30% completed</a:t>
            </a:r>
          </a:p>
          <a:p>
            <a:pPr lvl="1"/>
            <a:r>
              <a:rPr lang="en-US" dirty="0" smtClean="0"/>
              <a:t>Initially written in </a:t>
            </a:r>
            <a:r>
              <a:rPr lang="en-US" dirty="0" err="1" smtClean="0"/>
              <a:t>iTcl</a:t>
            </a:r>
            <a:r>
              <a:rPr lang="en-US" dirty="0" smtClean="0"/>
              <a:t>, now ported to </a:t>
            </a:r>
            <a:r>
              <a:rPr lang="en-US" dirty="0" err="1" smtClean="0"/>
              <a:t>TclOO</a:t>
            </a:r>
            <a:endParaRPr lang="en-US" dirty="0" smtClean="0"/>
          </a:p>
          <a:p>
            <a:pPr lvl="1"/>
            <a:r>
              <a:rPr lang="en-US" dirty="0" smtClean="0"/>
              <a:t>Includes a complete rewrite of </a:t>
            </a:r>
            <a:r>
              <a:rPr lang="en-US" dirty="0" smtClean="0">
                <a:solidFill>
                  <a:srgbClr val="FF0000"/>
                </a:solidFill>
              </a:rPr>
              <a:t>Annotation Tools</a:t>
            </a:r>
            <a:r>
              <a:rPr lang="en-US" dirty="0" smtClean="0"/>
              <a:t> of Ellogon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 Tools: polymorphism required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Annotation tools is a very demanding area</a:t>
            </a:r>
          </a:p>
          <a:p>
            <a:r>
              <a:rPr lang="en-US" dirty="0" smtClean="0"/>
              <a:t>A lot of tasks that need annotated corpora</a:t>
            </a:r>
          </a:p>
          <a:p>
            <a:r>
              <a:rPr lang="en-US" dirty="0" smtClean="0"/>
              <a:t>Each task, may have its own annotation scheme</a:t>
            </a:r>
          </a:p>
          <a:p>
            <a:r>
              <a:rPr lang="en-US" dirty="0" smtClean="0"/>
              <a:t>Each group, may pose different requirements for the tool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The first generation of tools was:</a:t>
            </a:r>
          </a:p>
          <a:p>
            <a:r>
              <a:rPr lang="en-US" dirty="0" smtClean="0"/>
              <a:t>coded in plain </a:t>
            </a:r>
            <a:r>
              <a:rPr lang="en-US" dirty="0" err="1" smtClean="0"/>
              <a:t>Tcl</a:t>
            </a:r>
            <a:r>
              <a:rPr lang="en-US" dirty="0" smtClean="0"/>
              <a:t>/</a:t>
            </a:r>
            <a:r>
              <a:rPr lang="en-US" dirty="0" err="1" smtClean="0"/>
              <a:t>Tk</a:t>
            </a:r>
            <a:endParaRPr lang="en-US" dirty="0" smtClean="0"/>
          </a:p>
          <a:p>
            <a:r>
              <a:rPr lang="en-US" dirty="0" smtClean="0"/>
              <a:t>difficult to adapt/extend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generation tools (1)</a:t>
            </a:r>
            <a:endParaRPr lang="el-GR" dirty="0"/>
          </a:p>
        </p:txBody>
      </p:sp>
      <p:pic>
        <p:nvPicPr>
          <p:cNvPr id="3" name="Picture 5" descr="EditAnnotationTools-TokenPosAttribu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687" y="1125538"/>
            <a:ext cx="7794625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generation tools (2)</a:t>
            </a:r>
            <a:endParaRPr lang="el-GR" dirty="0"/>
          </a:p>
        </p:txBody>
      </p:sp>
      <p:pic>
        <p:nvPicPr>
          <p:cNvPr id="5" name="Picture 8" descr="EllogonEditAnnotationsOnHTM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39850" y="1196975"/>
            <a:ext cx="6464300" cy="5040313"/>
          </a:xfrm>
          <a:prstGeom prst="rect">
            <a:avLst/>
          </a:prstGeom>
          <a:noFill/>
          <a:ln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generation tools (3)</a:t>
            </a:r>
            <a:endParaRPr lang="el-GR" dirty="0"/>
          </a:p>
        </p:txBody>
      </p:sp>
      <p:pic>
        <p:nvPicPr>
          <p:cNvPr id="3" name="Picture 6" descr="EditingHierarch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0712" y="1196975"/>
            <a:ext cx="7902575" cy="504031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generation tools (1)</a:t>
            </a:r>
            <a:endParaRPr lang="el-GR" dirty="0"/>
          </a:p>
        </p:txBody>
      </p:sp>
      <p:pic>
        <p:nvPicPr>
          <p:cNvPr id="1026" name="Picture 2" descr="C:\Users\George\Pictures\Ellogon-Annota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1295400"/>
            <a:ext cx="8848725" cy="4800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generation tools (2)</a:t>
            </a:r>
            <a:endParaRPr lang="el-GR" dirty="0"/>
          </a:p>
        </p:txBody>
      </p:sp>
      <p:pic>
        <p:nvPicPr>
          <p:cNvPr id="3074" name="Picture 2" descr="C:\Users\George\Pictures\ZScreen Images\Text_Visual_Annotation_Editor...-201007281618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44" y="1295400"/>
            <a:ext cx="8850313" cy="4800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generation tools (3)</a:t>
            </a:r>
            <a:endParaRPr lang="el-GR" dirty="0"/>
          </a:p>
        </p:txBody>
      </p:sp>
      <p:pic>
        <p:nvPicPr>
          <p:cNvPr id="2050" name="Picture 2" descr="C:\Users\George\Pictures\ZScreen Images\Text_Visual_Annotation_Editor...-201007281618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43" y="1295400"/>
            <a:ext cx="8850313" cy="4800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generation tools (4)</a:t>
            </a:r>
            <a:endParaRPr lang="el-GR" dirty="0"/>
          </a:p>
        </p:txBody>
      </p:sp>
      <p:pic>
        <p:nvPicPr>
          <p:cNvPr id="4098" name="Picture 2" descr="C:\Users\George\Pictures\ZScreen Images\Text_Visual_Annotation_Editor...-201007281618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44" y="1295400"/>
            <a:ext cx="8850312" cy="4800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generation tools (5)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/>
          </a:p>
        </p:txBody>
      </p:sp>
      <p:pic>
        <p:nvPicPr>
          <p:cNvPr id="5122" name="Picture 2" descr="C:\Users\George\Pictures\ZScreen Images\Text_Visual_Annotation_Editor_with_Annotation-based_text_selection...-201007281620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016" y="1066045"/>
            <a:ext cx="7079969" cy="5410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iTcl</a:t>
            </a:r>
            <a:r>
              <a:rPr lang="en-US" dirty="0" smtClean="0"/>
              <a:t> and </a:t>
            </a:r>
            <a:r>
              <a:rPr lang="en-US" dirty="0" err="1" smtClean="0"/>
              <a:t>Tcl</a:t>
            </a:r>
            <a:r>
              <a:rPr lang="en-US" dirty="0" smtClean="0"/>
              <a:t> 8.6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an application that uses </a:t>
            </a:r>
            <a:r>
              <a:rPr lang="en-US" dirty="0" err="1" smtClean="0"/>
              <a:t>Itcl</a:t>
            </a:r>
            <a:endParaRPr lang="en-US" dirty="0" smtClean="0"/>
          </a:p>
          <a:p>
            <a:pPr lvl="1"/>
            <a:r>
              <a:rPr lang="en-US" dirty="0" smtClean="0"/>
              <a:t>What happens if it is run under </a:t>
            </a:r>
            <a:r>
              <a:rPr lang="en-US" dirty="0" err="1" smtClean="0"/>
              <a:t>ActiveTcl</a:t>
            </a:r>
            <a:r>
              <a:rPr lang="en-US" dirty="0" smtClean="0"/>
              <a:t> 8.6 beta?</a:t>
            </a:r>
            <a:endParaRPr lang="el-GR" dirty="0"/>
          </a:p>
        </p:txBody>
      </p:sp>
      <p:pic>
        <p:nvPicPr>
          <p:cNvPr id="1026" name="Picture 2" descr="C:\Users\George\Pictures\Itcl-Cra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09800"/>
            <a:ext cx="6324600" cy="400627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generation tools (6)</a:t>
            </a:r>
            <a:endParaRPr lang="el-GR" dirty="0"/>
          </a:p>
        </p:txBody>
      </p:sp>
      <p:pic>
        <p:nvPicPr>
          <p:cNvPr id="6146" name="Picture 2" descr="C:\Users\George\Pictures\ZScreen Images\Text_Visual_Annotation_Editor_with_Events...-201007281622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016" y="1143000"/>
            <a:ext cx="7079969" cy="511373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generation tools (7)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/>
          </a:p>
        </p:txBody>
      </p:sp>
      <p:pic>
        <p:nvPicPr>
          <p:cNvPr id="7170" name="Picture 2" descr="C:\Users\George\Pictures\ZScreen Images\Text_Visual_Annotation_Editor...-201007281619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711" y="995550"/>
            <a:ext cx="7228579" cy="548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generation tools (8)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/>
          </a:p>
        </p:txBody>
      </p:sp>
      <p:pic>
        <p:nvPicPr>
          <p:cNvPr id="8194" name="Picture 2" descr="C:\Users\George\Pictures\ZScreen Images\Text_Visual_Annotation_Editor...-201007281619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711" y="995550"/>
            <a:ext cx="7228579" cy="548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generation tools (9)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/>
          </a:p>
        </p:txBody>
      </p:sp>
      <p:pic>
        <p:nvPicPr>
          <p:cNvPr id="9218" name="Picture 2" descr="C:\Users\George\Pictures\ZScreen Images\Text_Visual_Annotation_Editor...-201007281619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711" y="995550"/>
            <a:ext cx="7228579" cy="548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generation tools (10)</a:t>
            </a:r>
            <a:endParaRPr lang="el-GR" dirty="0"/>
          </a:p>
        </p:txBody>
      </p:sp>
      <p:pic>
        <p:nvPicPr>
          <p:cNvPr id="10242" name="Picture 2" descr="C:\Users\George\Pictures\ZScreen Images\Aligned_Text_Visual_Annotation_Editor...-201007281647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26" y="1219200"/>
            <a:ext cx="8910548" cy="4962837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Decomposition (1)</a:t>
            </a:r>
            <a:endParaRPr lang="el-GR" dirty="0"/>
          </a:p>
        </p:txBody>
      </p:sp>
      <p:pic>
        <p:nvPicPr>
          <p:cNvPr id="6146" name="Picture 2" descr="C:\Users\George\Pictures\ZScreen Images\Text_Visual_Annotation_Editor_with_Events...-201007281622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016" y="1143000"/>
            <a:ext cx="7079969" cy="51137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57550" y="1230868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ToplevelWindow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828800"/>
            <a:ext cx="3352800" cy="4114800"/>
          </a:xfrm>
          <a:prstGeom prst="rect">
            <a:avLst/>
          </a:prstGeom>
          <a:solidFill>
            <a:srgbClr val="FF0000">
              <a:alpha val="10000"/>
            </a:srgbClr>
          </a:solidFill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TextWidgetDisplay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3276600"/>
            <a:ext cx="3352800" cy="2590800"/>
          </a:xfrm>
          <a:prstGeom prst="rect">
            <a:avLst/>
          </a:prstGeom>
          <a:solidFill>
            <a:srgbClr val="008000">
              <a:alpha val="10000"/>
            </a:srgbClr>
          </a:solidFill>
          <a:ln w="28575">
            <a:solidFill>
              <a:srgbClr val="008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 err="1" smtClean="0">
                <a:solidFill>
                  <a:srgbClr val="008000"/>
                </a:solidFill>
              </a:rPr>
              <a:t>ButtonAnnotator</a:t>
            </a:r>
            <a:endParaRPr lang="el-GR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1524000"/>
            <a:ext cx="4114800" cy="228600"/>
          </a:xfrm>
          <a:prstGeom prst="rect">
            <a:avLst/>
          </a:prstGeom>
          <a:solidFill>
            <a:srgbClr val="0070C0">
              <a:alpha val="10000"/>
            </a:srgbClr>
          </a:solidFill>
          <a:ln w="28575">
            <a:solidFill>
              <a:srgbClr val="0070C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DocumentSelector</a:t>
            </a:r>
            <a:endParaRPr lang="el-GR" b="1" dirty="0">
              <a:solidFill>
                <a:srgbClr val="0070C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4495800" y="1676400"/>
            <a:ext cx="1143000" cy="76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 flipH="1" flipV="1">
            <a:off x="5486400" y="2057400"/>
            <a:ext cx="1447800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648200" y="1828800"/>
            <a:ext cx="3352800" cy="1143000"/>
          </a:xfrm>
          <a:prstGeom prst="rect">
            <a:avLst/>
          </a:prstGeom>
          <a:solidFill>
            <a:srgbClr val="FFC000">
              <a:alpha val="10000"/>
            </a:srgb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EventDefiner</a:t>
            </a:r>
            <a:endParaRPr lang="el-G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uiExpand="1" build="allAtOnce" animBg="1"/>
      <p:bldP spid="7" grpId="0" uiExpand="1" build="allAtOnce" animBg="1"/>
      <p:bldP spid="8" grpId="0" uiExpand="1" build="allAtOnce" animBg="1"/>
      <p:bldP spid="9" grpId="0" uiExpand="1" build="allAtOnce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Decomposition (2)</a:t>
            </a:r>
            <a:endParaRPr lang="el-GR" dirty="0"/>
          </a:p>
        </p:txBody>
      </p:sp>
      <p:pic>
        <p:nvPicPr>
          <p:cNvPr id="6146" name="Picture 2" descr="C:\Users\George\Pictures\ZScreen Images\Text_Visual_Annotation_Editor_with_Events...-201007281622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016" y="1143000"/>
            <a:ext cx="7079969" cy="51137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57550" y="1143000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ToplevelWindow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828800"/>
            <a:ext cx="3352800" cy="4114800"/>
          </a:xfrm>
          <a:prstGeom prst="rect">
            <a:avLst/>
          </a:prstGeom>
          <a:solidFill>
            <a:srgbClr val="FF0000">
              <a:alpha val="10000"/>
            </a:srgbClr>
          </a:solidFill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TextWidgetDisplay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3276600"/>
            <a:ext cx="3352800" cy="2590800"/>
          </a:xfrm>
          <a:prstGeom prst="rect">
            <a:avLst/>
          </a:prstGeom>
          <a:solidFill>
            <a:srgbClr val="008000">
              <a:alpha val="10000"/>
            </a:srgbClr>
          </a:solidFill>
          <a:ln w="28575">
            <a:solidFill>
              <a:srgbClr val="008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 err="1" smtClean="0">
                <a:solidFill>
                  <a:srgbClr val="008000"/>
                </a:solidFill>
              </a:rPr>
              <a:t>ButtonAnnotator</a:t>
            </a:r>
            <a:endParaRPr lang="el-GR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1524000"/>
            <a:ext cx="4114800" cy="228600"/>
          </a:xfrm>
          <a:prstGeom prst="rect">
            <a:avLst/>
          </a:prstGeom>
          <a:solidFill>
            <a:srgbClr val="0070C0">
              <a:alpha val="10000"/>
            </a:srgbClr>
          </a:solidFill>
          <a:ln w="28575">
            <a:solidFill>
              <a:srgbClr val="0070C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DocumentSelector</a:t>
            </a:r>
            <a:endParaRPr lang="el-GR" b="1" dirty="0">
              <a:solidFill>
                <a:srgbClr val="0070C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4495800" y="1676400"/>
            <a:ext cx="1143000" cy="76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 flipH="1" flipV="1">
            <a:off x="5486400" y="2057400"/>
            <a:ext cx="1447800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648200" y="1828800"/>
            <a:ext cx="3352800" cy="1143000"/>
          </a:xfrm>
          <a:prstGeom prst="rect">
            <a:avLst/>
          </a:prstGeom>
          <a:solidFill>
            <a:srgbClr val="FFC000">
              <a:alpha val="10000"/>
            </a:srgb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EventDefiner</a:t>
            </a:r>
            <a:endParaRPr lang="el-G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Picture 2" descr="C:\Users\George\Pictures\ZScreen Images\TextAnnotatorWithEvents.tcl_D...lepELEPVisualAnnotators_-_GVIM2-201007281713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6994" y="1143000"/>
            <a:ext cx="6450012" cy="5143500"/>
          </a:xfrm>
          <a:prstGeom prst="rect">
            <a:avLst/>
          </a:prstGeom>
          <a:noFill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The shock of </a:t>
            </a:r>
            <a:r>
              <a:rPr lang="en-US" dirty="0" err="1" smtClean="0"/>
              <a:t>Tcl</a:t>
            </a:r>
            <a:r>
              <a:rPr lang="en-US" dirty="0" smtClean="0"/>
              <a:t> 8.6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Porting existing code to </a:t>
            </a:r>
            <a:r>
              <a:rPr lang="en-US" dirty="0" err="1" smtClean="0"/>
              <a:t>TclOO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Case study: the Ellogon NLP platform</a:t>
            </a:r>
          </a:p>
          <a:p>
            <a:pPr>
              <a:spcAft>
                <a:spcPts val="1200"/>
              </a:spcAft>
            </a:pPr>
            <a:r>
              <a:rPr lang="en-US" dirty="0" err="1" smtClean="0">
                <a:solidFill>
                  <a:srgbClr val="FF0000"/>
                </a:solidFill>
              </a:rPr>
              <a:t>iTcl</a:t>
            </a:r>
            <a:r>
              <a:rPr lang="en-US" dirty="0" smtClean="0">
                <a:solidFill>
                  <a:srgbClr val="FF0000"/>
                </a:solidFill>
              </a:rPr>
              <a:t> facilities in </a:t>
            </a:r>
            <a:r>
              <a:rPr lang="en-US" dirty="0" err="1" smtClean="0">
                <a:solidFill>
                  <a:srgbClr val="FF0000"/>
                </a:solidFill>
              </a:rPr>
              <a:t>TclOO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err="1" smtClean="0"/>
              <a:t>Organisation</a:t>
            </a:r>
            <a:r>
              <a:rPr lang="en-US" dirty="0" smtClean="0"/>
              <a:t> of classes in Ellogon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Creating an Annotation Tool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Concatenating Dialogs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Ellogon </a:t>
            </a:r>
            <a:r>
              <a:rPr lang="en-US" dirty="0" err="1" smtClean="0"/>
              <a:t>TclOO</a:t>
            </a:r>
            <a:r>
              <a:rPr lang="en-US" dirty="0" smtClean="0"/>
              <a:t> classes: </a:t>
            </a:r>
            <a:r>
              <a:rPr lang="en-US" dirty="0" err="1" smtClean="0"/>
              <a:t>cget</a:t>
            </a:r>
            <a:r>
              <a:rPr lang="en-US" dirty="0" smtClean="0"/>
              <a:t>/configure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cget</a:t>
            </a:r>
            <a:r>
              <a:rPr lang="en-US" dirty="0" smtClean="0"/>
              <a:t>/configure on all classes</a:t>
            </a:r>
          </a:p>
          <a:p>
            <a:pPr lvl="1"/>
            <a:r>
              <a:rPr lang="en-US" dirty="0" smtClean="0"/>
              <a:t>No need for a complex implementation of configure/</a:t>
            </a:r>
            <a:r>
              <a:rPr lang="en-US" dirty="0" err="1" smtClean="0"/>
              <a:t>cget</a:t>
            </a:r>
            <a:endParaRPr lang="en-US" dirty="0" smtClean="0"/>
          </a:p>
          <a:p>
            <a:pPr lvl="2"/>
            <a:r>
              <a:rPr lang="en-US" dirty="0" smtClean="0"/>
              <a:t>I only use them to get/set variable values</a:t>
            </a:r>
          </a:p>
          <a:p>
            <a:r>
              <a:rPr lang="en-US" dirty="0" smtClean="0"/>
              <a:t>Very easy to add new methods on all objects!</a:t>
            </a:r>
          </a:p>
          <a:p>
            <a:pPr lvl="1"/>
            <a:r>
              <a:rPr lang="en-US" dirty="0" smtClean="0"/>
              <a:t>Everything is a child of </a:t>
            </a:r>
            <a:r>
              <a:rPr lang="en-US" dirty="0" err="1" smtClean="0"/>
              <a:t>oo</a:t>
            </a:r>
            <a:r>
              <a:rPr lang="en-US" dirty="0" smtClean="0"/>
              <a:t>::object</a:t>
            </a:r>
          </a:p>
          <a:p>
            <a:r>
              <a:rPr lang="en-US" dirty="0" smtClean="0"/>
              <a:t>Simple implementation</a:t>
            </a:r>
          </a:p>
          <a:p>
            <a:pPr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oo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::define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oo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::object method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cget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{name} {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set name [string range $name 1 end]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my variable $name; return [set $name]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};#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cget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  <p:pic>
        <p:nvPicPr>
          <p:cNvPr id="1026" name="Picture 2" descr="C:\Users\George\Pictures\ZScreen Images\Utilities.tcl_DUserspeta...2.0libelepELEPBase_-_GVIM1-201010071824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763" y="1309982"/>
            <a:ext cx="7190474" cy="4709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Ellogon </a:t>
            </a:r>
            <a:r>
              <a:rPr lang="en-US" dirty="0" err="1" smtClean="0"/>
              <a:t>TclOO</a:t>
            </a:r>
            <a:r>
              <a:rPr lang="en-US" dirty="0" smtClean="0"/>
              <a:t> classes: common (1)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610600" cy="4800600"/>
          </a:xfrm>
        </p:spPr>
        <p:txBody>
          <a:bodyPr rIns="0"/>
          <a:lstStyle/>
          <a:p>
            <a:r>
              <a:rPr lang="en-US" dirty="0" err="1" smtClean="0"/>
              <a:t>TclOO</a:t>
            </a:r>
            <a:r>
              <a:rPr lang="en-US" dirty="0" smtClean="0"/>
              <a:t> has another trick:</a:t>
            </a:r>
          </a:p>
          <a:p>
            <a:pPr lvl="1"/>
            <a:r>
              <a:rPr lang="en-US" dirty="0" smtClean="0"/>
              <a:t>Procedure </a:t>
            </a:r>
            <a:r>
              <a:rPr lang="en-US" dirty="0" err="1" smtClean="0"/>
              <a:t>oo</a:t>
            </a:r>
            <a:r>
              <a:rPr lang="en-US" dirty="0" smtClean="0"/>
              <a:t>::define::&lt;name&gt; extends </a:t>
            </a:r>
            <a:r>
              <a:rPr lang="en-US" dirty="0" err="1" smtClean="0"/>
              <a:t>oo</a:t>
            </a:r>
            <a:r>
              <a:rPr lang="en-US" dirty="0" smtClean="0"/>
              <a:t>::class</a:t>
            </a:r>
          </a:p>
          <a:p>
            <a:pPr lvl="2"/>
            <a:r>
              <a:rPr lang="en-US" dirty="0" smtClean="0"/>
              <a:t>Implementing ::</a:t>
            </a:r>
            <a:r>
              <a:rPr lang="en-US" dirty="0" err="1" smtClean="0"/>
              <a:t>oo</a:t>
            </a:r>
            <a:r>
              <a:rPr lang="en-US" dirty="0" smtClean="0"/>
              <a:t>::define::common allows to use the keyword “common” during class creation</a:t>
            </a:r>
          </a:p>
          <a:p>
            <a:pPr marL="0" indent="7938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804040"/>
                </a:solidFill>
                <a:latin typeface="Courier New"/>
                <a:ea typeface="Calibri"/>
                <a:cs typeface="Times New Roman"/>
              </a:rPr>
              <a:t>proc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::</a:t>
            </a:r>
            <a:r>
              <a:rPr lang="en-US" sz="1800" dirty="0" err="1" smtClean="0">
                <a:latin typeface="Courier New"/>
                <a:ea typeface="Calibri"/>
                <a:cs typeface="Times New Roman"/>
              </a:rPr>
              <a:t>oo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::define::common {</a:t>
            </a:r>
            <a:r>
              <a:rPr lang="en-US" sz="1800" dirty="0" err="1" smtClean="0">
                <a:latin typeface="Courier New"/>
                <a:ea typeface="Calibri"/>
                <a:cs typeface="Times New Roman"/>
              </a:rPr>
              <a:t>varname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 </a:t>
            </a:r>
            <a:r>
              <a:rPr lang="en-US" sz="1800" dirty="0" err="1" smtClean="0">
                <a:latin typeface="Courier New"/>
                <a:ea typeface="Calibri"/>
                <a:cs typeface="Times New Roman"/>
              </a:rPr>
              <a:t>args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} {</a:t>
            </a:r>
            <a:br>
              <a:rPr lang="en-US" sz="1800" dirty="0" smtClean="0">
                <a:latin typeface="Courier New"/>
                <a:ea typeface="Calibri"/>
                <a:cs typeface="Times New Roman"/>
              </a:rPr>
            </a:br>
            <a:r>
              <a:rPr lang="en-US" sz="1800" dirty="0" smtClean="0">
                <a:latin typeface="Courier New"/>
                <a:ea typeface="Calibri"/>
                <a:cs typeface="Times New Roman"/>
              </a:rPr>
              <a:t>  </a:t>
            </a:r>
            <a:r>
              <a:rPr lang="en-US" sz="1800" b="1" dirty="0" smtClean="0">
                <a:solidFill>
                  <a:srgbClr val="804040"/>
                </a:solidFill>
                <a:latin typeface="Courier New"/>
                <a:ea typeface="Calibri"/>
                <a:cs typeface="Times New Roman"/>
              </a:rPr>
              <a:t>if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{[</a:t>
            </a:r>
            <a:r>
              <a:rPr lang="en-US" sz="1800" b="1" dirty="0" err="1" smtClean="0">
                <a:solidFill>
                  <a:srgbClr val="804040"/>
                </a:solidFill>
                <a:latin typeface="Courier New"/>
                <a:ea typeface="Calibri"/>
                <a:cs typeface="Times New Roman"/>
              </a:rPr>
              <a:t>llength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</a:t>
            </a:r>
            <a:r>
              <a:rPr lang="en-US" sz="1800" dirty="0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$</a:t>
            </a:r>
            <a:r>
              <a:rPr lang="en-US" sz="1800" dirty="0" err="1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args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] &gt; </a:t>
            </a:r>
            <a:r>
              <a:rPr lang="en-US" sz="1800" dirty="0" smtClean="0">
                <a:solidFill>
                  <a:srgbClr val="FF00FF"/>
                </a:solidFill>
                <a:latin typeface="Courier New"/>
                <a:ea typeface="Calibri"/>
                <a:cs typeface="Times New Roman"/>
              </a:rPr>
              <a:t>1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} { … }</a:t>
            </a:r>
            <a:br>
              <a:rPr lang="en-US" sz="1800" dirty="0" smtClean="0">
                <a:latin typeface="Courier New"/>
                <a:ea typeface="Calibri"/>
                <a:cs typeface="Times New Roman"/>
              </a:rPr>
            </a:br>
            <a:r>
              <a:rPr lang="en-US" sz="1800" dirty="0" smtClean="0">
                <a:latin typeface="Courier New"/>
                <a:ea typeface="Calibri"/>
                <a:cs typeface="Times New Roman"/>
              </a:rPr>
              <a:t>  </a:t>
            </a:r>
            <a:r>
              <a:rPr lang="en-US" sz="1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# Get the name of the current class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/>
            </a:r>
            <a:br>
              <a:rPr lang="en-US" sz="1800" dirty="0" smtClean="0">
                <a:latin typeface="Courier New"/>
                <a:ea typeface="Calibri"/>
                <a:cs typeface="Times New Roman"/>
              </a:rPr>
            </a:br>
            <a:r>
              <a:rPr lang="en-US" sz="1800" dirty="0" smtClean="0">
                <a:latin typeface="Courier New"/>
                <a:ea typeface="Calibri"/>
                <a:cs typeface="Times New Roman"/>
              </a:rPr>
              <a:t>  </a:t>
            </a:r>
            <a:r>
              <a:rPr lang="en-US" sz="1800" b="1" dirty="0" smtClean="0">
                <a:solidFill>
                  <a:srgbClr val="804040"/>
                </a:solidFill>
                <a:latin typeface="Courier New"/>
                <a:ea typeface="Calibri"/>
                <a:cs typeface="Times New Roman"/>
              </a:rPr>
              <a:t>set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</a:t>
            </a:r>
            <a:r>
              <a:rPr lang="en-US" sz="1800" dirty="0" err="1" smtClean="0">
                <a:latin typeface="Courier New"/>
                <a:ea typeface="Calibri"/>
                <a:cs typeface="Times New Roman"/>
              </a:rPr>
              <a:t>cls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 [</a:t>
            </a:r>
            <a:r>
              <a:rPr lang="en-US" sz="1800" b="1" dirty="0" err="1" smtClean="0">
                <a:solidFill>
                  <a:srgbClr val="804040"/>
                </a:solidFill>
                <a:latin typeface="Courier New"/>
                <a:ea typeface="Calibri"/>
                <a:cs typeface="Times New Roman"/>
              </a:rPr>
              <a:t>lindex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[</a:t>
            </a:r>
            <a:r>
              <a:rPr lang="en-US" sz="1800" b="1" dirty="0" smtClean="0">
                <a:solidFill>
                  <a:srgbClr val="804040"/>
                </a:solidFill>
                <a:latin typeface="Courier New"/>
                <a:ea typeface="Calibri"/>
                <a:cs typeface="Times New Roman"/>
              </a:rPr>
              <a:t>info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level -</a:t>
            </a:r>
            <a:r>
              <a:rPr lang="en-US" sz="1800" dirty="0" smtClean="0">
                <a:solidFill>
                  <a:srgbClr val="FF00FF"/>
                </a:solidFill>
                <a:latin typeface="Courier New"/>
                <a:ea typeface="Calibri"/>
                <a:cs typeface="Times New Roman"/>
              </a:rPr>
              <a:t>1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] </a:t>
            </a:r>
            <a:r>
              <a:rPr lang="en-US" sz="1800" dirty="0" smtClean="0">
                <a:solidFill>
                  <a:srgbClr val="FF00FF"/>
                </a:solidFill>
                <a:latin typeface="Courier New"/>
                <a:ea typeface="Calibri"/>
                <a:cs typeface="Times New Roman"/>
              </a:rPr>
              <a:t>1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]</a:t>
            </a:r>
            <a:br>
              <a:rPr lang="en-US" sz="1800" dirty="0" smtClean="0">
                <a:latin typeface="Courier New"/>
                <a:ea typeface="Calibri"/>
                <a:cs typeface="Times New Roman"/>
              </a:rPr>
            </a:br>
            <a:r>
              <a:rPr lang="en-US" sz="1800" dirty="0" smtClean="0">
                <a:latin typeface="Courier New"/>
                <a:ea typeface="Calibri"/>
                <a:cs typeface="Times New Roman"/>
              </a:rPr>
              <a:t>  </a:t>
            </a:r>
            <a:r>
              <a:rPr lang="en-US" sz="1800" dirty="0" err="1" smtClean="0">
                <a:latin typeface="Courier New"/>
                <a:ea typeface="Calibri"/>
                <a:cs typeface="Times New Roman"/>
              </a:rPr>
              <a:t>oo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::define </a:t>
            </a:r>
            <a:r>
              <a:rPr lang="en-US" sz="1800" dirty="0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$</a:t>
            </a:r>
            <a:r>
              <a:rPr lang="en-US" sz="1800" dirty="0" err="1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cls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self export </a:t>
            </a:r>
            <a:r>
              <a:rPr lang="en-US" sz="1800" dirty="0" err="1" smtClean="0">
                <a:latin typeface="Courier New"/>
                <a:ea typeface="Calibri"/>
                <a:cs typeface="Times New Roman"/>
              </a:rPr>
              <a:t>varname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;</a:t>
            </a:r>
            <a:r>
              <a:rPr lang="en-US" sz="1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 # Export method </a:t>
            </a:r>
            <a:r>
              <a:rPr lang="en-US" sz="1800" dirty="0" err="1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varname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/>
            </a:r>
            <a:br>
              <a:rPr lang="en-US" sz="1800" dirty="0" smtClean="0">
                <a:latin typeface="Courier New"/>
                <a:ea typeface="Calibri"/>
                <a:cs typeface="Times New Roman"/>
              </a:rPr>
            </a:br>
            <a:r>
              <a:rPr lang="en-US" sz="1800" dirty="0" smtClean="0">
                <a:latin typeface="Courier New"/>
                <a:ea typeface="Calibri"/>
                <a:cs typeface="Times New Roman"/>
              </a:rPr>
              <a:t>  </a:t>
            </a:r>
            <a:r>
              <a:rPr lang="en-US" sz="1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# </a:t>
            </a:r>
            <a:r>
              <a:rPr lang="en-US" sz="1800" dirty="0" err="1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Initialise</a:t>
            </a:r>
            <a:r>
              <a:rPr lang="en-US" sz="1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 the variable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/>
            </a:r>
            <a:br>
              <a:rPr lang="en-US" sz="1800" dirty="0" smtClean="0">
                <a:latin typeface="Courier New"/>
                <a:ea typeface="Calibri"/>
                <a:cs typeface="Times New Roman"/>
              </a:rPr>
            </a:br>
            <a:r>
              <a:rPr lang="en-US" sz="1800" dirty="0" smtClean="0">
                <a:latin typeface="Courier New"/>
                <a:ea typeface="Calibri"/>
                <a:cs typeface="Times New Roman"/>
              </a:rPr>
              <a:t>  </a:t>
            </a:r>
            <a:r>
              <a:rPr lang="en-US" sz="1800" b="1" dirty="0" smtClean="0">
                <a:solidFill>
                  <a:srgbClr val="804040"/>
                </a:solidFill>
                <a:latin typeface="Courier New"/>
                <a:ea typeface="Calibri"/>
                <a:cs typeface="Times New Roman"/>
              </a:rPr>
              <a:t>if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{[</a:t>
            </a:r>
            <a:r>
              <a:rPr lang="en-US" sz="1800" b="1" dirty="0" err="1" smtClean="0">
                <a:solidFill>
                  <a:srgbClr val="804040"/>
                </a:solidFill>
                <a:latin typeface="Courier New"/>
                <a:ea typeface="Calibri"/>
                <a:cs typeface="Times New Roman"/>
              </a:rPr>
              <a:t>llength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</a:t>
            </a:r>
            <a:r>
              <a:rPr lang="en-US" sz="1800" dirty="0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$</a:t>
            </a:r>
            <a:r>
              <a:rPr lang="en-US" sz="1800" dirty="0" err="1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args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]} {</a:t>
            </a:r>
            <a:br>
              <a:rPr lang="en-US" sz="1800" dirty="0" smtClean="0">
                <a:latin typeface="Courier New"/>
                <a:ea typeface="Calibri"/>
                <a:cs typeface="Times New Roman"/>
              </a:rPr>
            </a:br>
            <a:r>
              <a:rPr lang="en-US" sz="1800" dirty="0" smtClean="0">
                <a:latin typeface="Courier New"/>
                <a:ea typeface="Calibri"/>
                <a:cs typeface="Times New Roman"/>
              </a:rPr>
              <a:t>    </a:t>
            </a:r>
            <a:r>
              <a:rPr lang="en-US" sz="1800" b="1" dirty="0" smtClean="0">
                <a:solidFill>
                  <a:srgbClr val="804040"/>
                </a:solidFill>
                <a:latin typeface="Courier New"/>
                <a:ea typeface="Calibri"/>
                <a:cs typeface="Times New Roman"/>
              </a:rPr>
              <a:t>set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[</a:t>
            </a:r>
            <a:r>
              <a:rPr lang="en-US" sz="1800" dirty="0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$</a:t>
            </a:r>
            <a:r>
              <a:rPr lang="en-US" sz="1800" dirty="0" err="1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cls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</a:t>
            </a:r>
            <a:r>
              <a:rPr lang="en-US" sz="1800" dirty="0" err="1" smtClean="0">
                <a:latin typeface="Courier New"/>
                <a:ea typeface="Calibri"/>
                <a:cs typeface="Times New Roman"/>
              </a:rPr>
              <a:t>varname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 </a:t>
            </a:r>
            <a:r>
              <a:rPr lang="en-US" sz="1800" dirty="0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$</a:t>
            </a:r>
            <a:r>
              <a:rPr lang="en-US" sz="1800" dirty="0" err="1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varname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] [</a:t>
            </a:r>
            <a:r>
              <a:rPr lang="en-US" sz="1800" b="1" dirty="0" err="1" smtClean="0">
                <a:solidFill>
                  <a:srgbClr val="804040"/>
                </a:solidFill>
                <a:latin typeface="Courier New"/>
                <a:ea typeface="Calibri"/>
                <a:cs typeface="Times New Roman"/>
              </a:rPr>
              <a:t>lindex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</a:t>
            </a:r>
            <a:r>
              <a:rPr lang="en-US" sz="1800" dirty="0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$</a:t>
            </a:r>
            <a:r>
              <a:rPr lang="en-US" sz="1800" dirty="0" err="1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args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</a:t>
            </a:r>
            <a:r>
              <a:rPr lang="en-US" sz="1800" dirty="0" smtClean="0">
                <a:solidFill>
                  <a:srgbClr val="FF00FF"/>
                </a:solidFill>
                <a:latin typeface="Courier New"/>
                <a:ea typeface="Calibri"/>
                <a:cs typeface="Times New Roman"/>
              </a:rPr>
              <a:t>0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]</a:t>
            </a:r>
            <a:br>
              <a:rPr lang="en-US" sz="1800" dirty="0" smtClean="0">
                <a:latin typeface="Courier New"/>
                <a:ea typeface="Calibri"/>
                <a:cs typeface="Times New Roman"/>
              </a:rPr>
            </a:br>
            <a:r>
              <a:rPr lang="en-US" sz="1800" dirty="0" smtClean="0">
                <a:latin typeface="Courier New"/>
                <a:ea typeface="Calibri"/>
                <a:cs typeface="Times New Roman"/>
              </a:rPr>
              <a:t>  }</a:t>
            </a:r>
          </a:p>
          <a:p>
            <a:pPr marL="0" indent="7938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 smtClean="0">
                <a:latin typeface="Courier New"/>
                <a:ea typeface="Calibri"/>
                <a:cs typeface="Times New Roman"/>
              </a:rPr>
              <a:t>};</a:t>
            </a:r>
            <a:r>
              <a:rPr lang="en-US" sz="1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# ::</a:t>
            </a:r>
            <a:r>
              <a:rPr lang="en-US" sz="1800" dirty="0" err="1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oo</a:t>
            </a:r>
            <a:r>
              <a:rPr lang="en-US" sz="1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::define::common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Ok, this happens as </a:t>
            </a:r>
            <a:r>
              <a:rPr lang="en-US" dirty="0" err="1" smtClean="0"/>
              <a:t>iTcl</a:t>
            </a:r>
            <a:r>
              <a:rPr lang="en-US" dirty="0" smtClean="0"/>
              <a:t> 3.4 is loaded in 8.6</a:t>
            </a:r>
          </a:p>
          <a:p>
            <a:pPr lvl="1"/>
            <a:r>
              <a:rPr lang="en-US" dirty="0" smtClean="0"/>
              <a:t>Lets compile </a:t>
            </a:r>
            <a:r>
              <a:rPr lang="en-US" dirty="0" err="1" smtClean="0"/>
              <a:t>Tcl</a:t>
            </a:r>
            <a:r>
              <a:rPr lang="en-US" dirty="0" smtClean="0"/>
              <a:t> from sources (CVS HEAD 27/Jul/10)</a:t>
            </a:r>
          </a:p>
          <a:p>
            <a:pPr lvl="1"/>
            <a:r>
              <a:rPr lang="en-US" dirty="0" err="1" smtClean="0"/>
              <a:t>Tcl</a:t>
            </a:r>
            <a:r>
              <a:rPr lang="en-US" dirty="0" smtClean="0"/>
              <a:t> now contains a new </a:t>
            </a:r>
            <a:r>
              <a:rPr lang="en-US" dirty="0" err="1" smtClean="0"/>
              <a:t>iTcl</a:t>
            </a:r>
            <a:r>
              <a:rPr lang="en-US" dirty="0" smtClean="0"/>
              <a:t> implementation (4.0b4)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iTcl</a:t>
            </a:r>
            <a:r>
              <a:rPr lang="en-US" dirty="0" smtClean="0"/>
              <a:t> and </a:t>
            </a:r>
            <a:r>
              <a:rPr lang="en-US" dirty="0" err="1" smtClean="0"/>
              <a:t>Tcl</a:t>
            </a:r>
            <a:r>
              <a:rPr lang="en-US" dirty="0" smtClean="0"/>
              <a:t> 8.6</a:t>
            </a:r>
            <a:endParaRPr lang="el-GR" dirty="0"/>
          </a:p>
        </p:txBody>
      </p:sp>
      <p:pic>
        <p:nvPicPr>
          <p:cNvPr id="2050" name="Picture 2" descr="C:\Users\George\Pictures\Editor-Itcl4-M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352800"/>
            <a:ext cx="7562850" cy="1162050"/>
          </a:xfrm>
          <a:prstGeom prst="rect">
            <a:avLst/>
          </a:prstGeom>
          <a:noFill/>
        </p:spPr>
      </p:pic>
      <p:pic>
        <p:nvPicPr>
          <p:cNvPr id="2051" name="Picture 3" descr="C:\Users\George\Pictures\Editor-Itcl4-Conso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0988" y="1219200"/>
            <a:ext cx="6602412" cy="51054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Ellogon </a:t>
            </a:r>
            <a:r>
              <a:rPr lang="en-US" dirty="0" err="1" smtClean="0"/>
              <a:t>TclOO</a:t>
            </a:r>
            <a:r>
              <a:rPr lang="en-US" dirty="0" smtClean="0"/>
              <a:t> classes: common (2)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610600" cy="4800600"/>
          </a:xfrm>
        </p:spPr>
        <p:txBody>
          <a:bodyPr rIns="0"/>
          <a:lstStyle/>
          <a:p>
            <a:r>
              <a:rPr lang="en-US" dirty="0" smtClean="0"/>
              <a:t>But common also needs a method to be called from methods accessing common variables</a:t>
            </a: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800" dirty="0" err="1" smtClean="0">
                <a:latin typeface="Courier New"/>
                <a:ea typeface="Calibri"/>
                <a:cs typeface="Times New Roman"/>
              </a:rPr>
              <a:t>oo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::define </a:t>
            </a:r>
            <a:r>
              <a:rPr lang="en-US" sz="1800" dirty="0" err="1" smtClean="0">
                <a:latin typeface="Courier New"/>
                <a:ea typeface="Calibri"/>
                <a:cs typeface="Times New Roman"/>
              </a:rPr>
              <a:t>oo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::object method common {</a:t>
            </a:r>
            <a:r>
              <a:rPr lang="en-US" sz="1800" dirty="0" err="1" smtClean="0">
                <a:latin typeface="Courier New"/>
                <a:ea typeface="Calibri"/>
                <a:cs typeface="Times New Roman"/>
              </a:rPr>
              <a:t>args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} {</a:t>
            </a: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800" dirty="0" smtClean="0">
                <a:latin typeface="Courier New"/>
                <a:ea typeface="Calibri"/>
                <a:cs typeface="Times New Roman"/>
              </a:rPr>
              <a:t>  </a:t>
            </a:r>
            <a:r>
              <a:rPr lang="en-US" sz="1800" b="1" dirty="0" smtClean="0">
                <a:solidFill>
                  <a:srgbClr val="804040"/>
                </a:solidFill>
                <a:latin typeface="Courier New"/>
                <a:ea typeface="Calibri"/>
                <a:cs typeface="Times New Roman"/>
              </a:rPr>
              <a:t>if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{![</a:t>
            </a:r>
            <a:r>
              <a:rPr lang="en-US" sz="1800" b="1" dirty="0" err="1" smtClean="0">
                <a:solidFill>
                  <a:srgbClr val="804040"/>
                </a:solidFill>
                <a:latin typeface="Courier New"/>
                <a:ea typeface="Calibri"/>
                <a:cs typeface="Times New Roman"/>
              </a:rPr>
              <a:t>llength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</a:t>
            </a:r>
            <a:r>
              <a:rPr lang="en-US" sz="1800" dirty="0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$</a:t>
            </a:r>
            <a:r>
              <a:rPr lang="en-US" sz="1800" dirty="0" err="1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args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]} </a:t>
            </a:r>
            <a:r>
              <a:rPr lang="en-US" sz="1800" b="1" dirty="0" smtClean="0">
                <a:solidFill>
                  <a:srgbClr val="804040"/>
                </a:solidFill>
                <a:latin typeface="Courier New"/>
                <a:ea typeface="Calibri"/>
                <a:cs typeface="Times New Roman"/>
              </a:rPr>
              <a:t>return</a:t>
            </a: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800" dirty="0" smtClean="0">
                <a:latin typeface="Courier New"/>
                <a:ea typeface="Calibri"/>
                <a:cs typeface="Times New Roman"/>
              </a:rPr>
              <a:t>  </a:t>
            </a:r>
            <a:r>
              <a:rPr lang="en-US" sz="1800" b="1" dirty="0" smtClean="0">
                <a:solidFill>
                  <a:srgbClr val="804040"/>
                </a:solidFill>
                <a:latin typeface="Courier New"/>
                <a:ea typeface="Calibri"/>
                <a:cs typeface="Times New Roman"/>
              </a:rPr>
              <a:t>set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</a:t>
            </a:r>
            <a:r>
              <a:rPr lang="en-US" sz="1800" dirty="0" err="1" smtClean="0">
                <a:latin typeface="Courier New"/>
                <a:ea typeface="Calibri"/>
                <a:cs typeface="Times New Roman"/>
              </a:rPr>
              <a:t>callclass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 [</a:t>
            </a:r>
            <a:r>
              <a:rPr lang="en-US" sz="1800" b="1" dirty="0" err="1" smtClean="0">
                <a:solidFill>
                  <a:srgbClr val="804040"/>
                </a:solidFill>
                <a:latin typeface="Courier New"/>
                <a:ea typeface="Calibri"/>
                <a:cs typeface="Times New Roman"/>
              </a:rPr>
              <a:t>lindex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[self caller] </a:t>
            </a:r>
            <a:r>
              <a:rPr lang="en-US" sz="1800" dirty="0" smtClean="0">
                <a:solidFill>
                  <a:srgbClr val="FF00FF"/>
                </a:solidFill>
                <a:latin typeface="Courier New"/>
                <a:ea typeface="Calibri"/>
                <a:cs typeface="Times New Roman"/>
              </a:rPr>
              <a:t>0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]</a:t>
            </a: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800" dirty="0" smtClean="0">
                <a:latin typeface="Courier New"/>
                <a:ea typeface="Calibri"/>
                <a:cs typeface="Times New Roman"/>
              </a:rPr>
              <a:t>  </a:t>
            </a:r>
            <a:r>
              <a:rPr lang="en-US" sz="1800" dirty="0" err="1" smtClean="0">
                <a:latin typeface="Courier New"/>
                <a:ea typeface="Calibri"/>
                <a:cs typeface="Times New Roman"/>
              </a:rPr>
              <a:t>oo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::define </a:t>
            </a:r>
            <a:r>
              <a:rPr lang="en-US" sz="1800" dirty="0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$</a:t>
            </a:r>
            <a:r>
              <a:rPr lang="en-US" sz="1800" dirty="0" err="1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callclass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self export </a:t>
            </a:r>
            <a:r>
              <a:rPr lang="en-US" sz="1800" dirty="0" err="1" smtClean="0">
                <a:latin typeface="Courier New"/>
                <a:ea typeface="Calibri"/>
                <a:cs typeface="Times New Roman"/>
              </a:rPr>
              <a:t>varname</a:t>
            </a:r>
            <a:endParaRPr lang="en-US" sz="1800" dirty="0" smtClean="0">
              <a:latin typeface="Courier New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800" dirty="0" smtClean="0">
                <a:latin typeface="Courier New"/>
                <a:ea typeface="Calibri"/>
                <a:cs typeface="Times New Roman"/>
              </a:rPr>
              <a:t>  </a:t>
            </a:r>
            <a:r>
              <a:rPr lang="en-US" sz="1800" b="1" dirty="0" err="1" smtClean="0">
                <a:solidFill>
                  <a:srgbClr val="804040"/>
                </a:solidFill>
                <a:latin typeface="Courier New"/>
                <a:ea typeface="Calibri"/>
                <a:cs typeface="Times New Roman"/>
              </a:rPr>
              <a:t>foreach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</a:t>
            </a:r>
            <a:r>
              <a:rPr lang="en-US" sz="1800" dirty="0" err="1" smtClean="0">
                <a:latin typeface="Courier New"/>
                <a:ea typeface="Calibri"/>
                <a:cs typeface="Times New Roman"/>
              </a:rPr>
              <a:t>vname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 </a:t>
            </a:r>
            <a:r>
              <a:rPr lang="en-US" sz="1800" dirty="0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$</a:t>
            </a:r>
            <a:r>
              <a:rPr lang="en-US" sz="1800" dirty="0" err="1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args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{</a:t>
            </a: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800" dirty="0" smtClean="0">
                <a:latin typeface="Courier New"/>
                <a:ea typeface="Calibri"/>
                <a:cs typeface="Times New Roman"/>
              </a:rPr>
              <a:t>    </a:t>
            </a:r>
            <a:r>
              <a:rPr lang="en-US" sz="1800" b="1" dirty="0" err="1" smtClean="0">
                <a:solidFill>
                  <a:srgbClr val="804040"/>
                </a:solidFill>
                <a:latin typeface="Courier New"/>
                <a:ea typeface="Calibri"/>
                <a:cs typeface="Times New Roman"/>
              </a:rPr>
              <a:t>lappend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pairs [</a:t>
            </a:r>
            <a:r>
              <a:rPr lang="en-US" sz="1800" dirty="0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$</a:t>
            </a:r>
            <a:r>
              <a:rPr lang="en-US" sz="1800" dirty="0" err="1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callclass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</a:t>
            </a:r>
            <a:r>
              <a:rPr lang="en-US" sz="1800" dirty="0" err="1" smtClean="0">
                <a:latin typeface="Courier New"/>
                <a:ea typeface="Calibri"/>
                <a:cs typeface="Times New Roman"/>
              </a:rPr>
              <a:t>varname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 </a:t>
            </a:r>
            <a:r>
              <a:rPr lang="en-US" sz="1800" dirty="0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$</a:t>
            </a:r>
            <a:r>
              <a:rPr lang="en-US" sz="1800" dirty="0" err="1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vname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] </a:t>
            </a:r>
            <a:r>
              <a:rPr lang="en-US" sz="1800" dirty="0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$</a:t>
            </a:r>
            <a:r>
              <a:rPr lang="en-US" sz="1800" dirty="0" err="1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vname</a:t>
            </a:r>
            <a:endParaRPr lang="en-US" sz="1800" dirty="0" smtClean="0">
              <a:solidFill>
                <a:srgbClr val="008080"/>
              </a:solidFill>
              <a:latin typeface="Courier New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800" dirty="0" smtClean="0">
                <a:latin typeface="Courier New"/>
                <a:ea typeface="Calibri"/>
                <a:cs typeface="Times New Roman"/>
              </a:rPr>
              <a:t>  }</a:t>
            </a: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800" dirty="0" smtClean="0">
                <a:latin typeface="Courier New"/>
                <a:ea typeface="Calibri"/>
                <a:cs typeface="Times New Roman"/>
              </a:rPr>
              <a:t>  </a:t>
            </a:r>
            <a:r>
              <a:rPr lang="en-US" sz="1800" b="1" dirty="0" err="1" smtClean="0">
                <a:solidFill>
                  <a:srgbClr val="804040"/>
                </a:solidFill>
                <a:latin typeface="Courier New"/>
                <a:ea typeface="Calibri"/>
                <a:cs typeface="Times New Roman"/>
              </a:rPr>
              <a:t>uplevel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</a:t>
            </a:r>
            <a:r>
              <a:rPr lang="en-US" sz="1800" dirty="0" smtClean="0">
                <a:solidFill>
                  <a:srgbClr val="FF00FF"/>
                </a:solidFill>
                <a:latin typeface="Courier New"/>
                <a:ea typeface="Calibri"/>
                <a:cs typeface="Times New Roman"/>
              </a:rPr>
              <a:t>1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</a:t>
            </a:r>
            <a:r>
              <a:rPr lang="en-US" sz="1800" b="1" dirty="0" err="1" smtClean="0">
                <a:solidFill>
                  <a:srgbClr val="804040"/>
                </a:solidFill>
                <a:latin typeface="Courier New"/>
                <a:ea typeface="Calibri"/>
                <a:cs typeface="Times New Roman"/>
              </a:rPr>
              <a:t>upvar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{*}</a:t>
            </a:r>
            <a:r>
              <a:rPr lang="en-US" sz="1800" dirty="0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$pairs</a:t>
            </a: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800" dirty="0" smtClean="0">
                <a:latin typeface="Courier New"/>
                <a:ea typeface="Calibri"/>
                <a:cs typeface="Times New Roman"/>
              </a:rPr>
              <a:t>};</a:t>
            </a:r>
            <a:r>
              <a:rPr lang="en-US" sz="1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# common</a:t>
            </a:r>
            <a:endParaRPr lang="el-GR" sz="1800" dirty="0" smtClean="0">
              <a:latin typeface="Calibri"/>
              <a:ea typeface="Calibri"/>
              <a:cs typeface="Times New Roman"/>
            </a:endParaRPr>
          </a:p>
          <a:p>
            <a:r>
              <a:rPr lang="en-US" dirty="0" smtClean="0"/>
              <a:t>Common and my </a:t>
            </a:r>
            <a:r>
              <a:rPr lang="en-US" dirty="0" err="1" smtClean="0"/>
              <a:t>cget</a:t>
            </a:r>
            <a:r>
              <a:rPr lang="en-US" dirty="0" smtClean="0"/>
              <a:t>/configure </a:t>
            </a:r>
            <a:r>
              <a:rPr lang="en-US" u="sng" dirty="0" smtClean="0"/>
              <a:t>do not mix</a:t>
            </a:r>
            <a:endParaRPr lang="el-GR" u="sng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Ellogon </a:t>
            </a:r>
            <a:r>
              <a:rPr lang="en-US" dirty="0" err="1" smtClean="0"/>
              <a:t>TclOO</a:t>
            </a:r>
            <a:r>
              <a:rPr lang="en-US" dirty="0" smtClean="0"/>
              <a:t> classes: class methods (1)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610600" cy="4800600"/>
          </a:xfrm>
        </p:spPr>
        <p:txBody>
          <a:bodyPr rIns="0"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## Define "</a:t>
            </a:r>
            <a:r>
              <a:rPr lang="en-US" sz="1600" dirty="0" err="1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classmethod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"...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804040"/>
                </a:solidFill>
                <a:latin typeface="Courier New" pitchFamily="49" charset="0"/>
                <a:ea typeface="Calibri"/>
                <a:cs typeface="Courier New" pitchFamily="49" charset="0"/>
              </a:rPr>
              <a:t>proc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 ::</a:t>
            </a:r>
            <a:r>
              <a:rPr lang="en-US" sz="1600" dirty="0" err="1" smtClean="0">
                <a:latin typeface="Courier New" pitchFamily="49" charset="0"/>
                <a:ea typeface="Calibri"/>
                <a:cs typeface="Courier New" pitchFamily="49" charset="0"/>
              </a:rPr>
              <a:t>oo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::define::</a:t>
            </a:r>
            <a:r>
              <a:rPr lang="en-US" sz="1600" dirty="0" err="1" smtClean="0">
                <a:latin typeface="Courier New" pitchFamily="49" charset="0"/>
                <a:ea typeface="Calibri"/>
                <a:cs typeface="Courier New" pitchFamily="49" charset="0"/>
              </a:rPr>
              <a:t>classmethod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 {name {</a:t>
            </a:r>
            <a:r>
              <a:rPr lang="en-US" sz="1600" dirty="0" err="1" smtClean="0">
                <a:latin typeface="Courier New" pitchFamily="49" charset="0"/>
                <a:ea typeface="Calibri"/>
                <a:cs typeface="Courier New" pitchFamily="49" charset="0"/>
              </a:rPr>
              <a:t>args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US" sz="1600" dirty="0" smtClean="0">
                <a:solidFill>
                  <a:srgbClr val="FF00FF"/>
                </a:solidFill>
                <a:latin typeface="Courier New" pitchFamily="49" charset="0"/>
                <a:ea typeface="Calibri"/>
                <a:cs typeface="Courier New" pitchFamily="49" charset="0"/>
              </a:rPr>
              <a:t>""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} {body </a:t>
            </a:r>
            <a:r>
              <a:rPr lang="en-US" sz="1600" dirty="0" smtClean="0">
                <a:solidFill>
                  <a:srgbClr val="FF00FF"/>
                </a:solidFill>
                <a:latin typeface="Courier New" pitchFamily="49" charset="0"/>
                <a:ea typeface="Calibri"/>
                <a:cs typeface="Courier New" pitchFamily="49" charset="0"/>
              </a:rPr>
              <a:t>""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}} {</a:t>
            </a:r>
            <a:b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</a:b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  # Code from: </a:t>
            </a:r>
            <a:r>
              <a:rPr lang="en-US" sz="1600" u="sng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  <a:hlinkClick r:id="rId2"/>
              </a:rPr>
              <a:t>http://wiki.tcl.tk/21595#pagetoce30e53a1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/>
            </a:r>
            <a:b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  </a:t>
            </a:r>
            <a:r>
              <a:rPr lang="en-US" sz="1600" b="1" dirty="0" smtClean="0">
                <a:solidFill>
                  <a:srgbClr val="804040"/>
                </a:solidFill>
                <a:latin typeface="Courier New" pitchFamily="49" charset="0"/>
                <a:ea typeface="Calibri"/>
                <a:cs typeface="Courier New" pitchFamily="49" charset="0"/>
              </a:rPr>
              <a:t>set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 </a:t>
            </a:r>
            <a:r>
              <a:rPr lang="en-US" sz="1600" dirty="0" err="1" smtClean="0">
                <a:latin typeface="Courier New" pitchFamily="49" charset="0"/>
                <a:ea typeface="Calibri"/>
                <a:cs typeface="Courier New" pitchFamily="49" charset="0"/>
              </a:rPr>
              <a:t>argc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 [</a:t>
            </a:r>
            <a:r>
              <a:rPr lang="en-US" sz="1600" b="1" dirty="0" err="1" smtClean="0">
                <a:solidFill>
                  <a:srgbClr val="804040"/>
                </a:solidFill>
                <a:latin typeface="Courier New" pitchFamily="49" charset="0"/>
                <a:ea typeface="Calibri"/>
                <a:cs typeface="Courier New" pitchFamily="49" charset="0"/>
              </a:rPr>
              <a:t>llength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 [</a:t>
            </a:r>
            <a:r>
              <a:rPr lang="en-US" sz="1600" b="1" dirty="0" smtClean="0">
                <a:solidFill>
                  <a:srgbClr val="804040"/>
                </a:solidFill>
                <a:latin typeface="Courier New" pitchFamily="49" charset="0"/>
                <a:ea typeface="Calibri"/>
                <a:cs typeface="Courier New" pitchFamily="49" charset="0"/>
              </a:rPr>
              <a:t>info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 level </a:t>
            </a:r>
            <a:r>
              <a:rPr lang="en-US" sz="1600" dirty="0" smtClean="0">
                <a:solidFill>
                  <a:srgbClr val="FF00FF"/>
                </a:solidFill>
                <a:latin typeface="Courier New" pitchFamily="49" charset="0"/>
                <a:ea typeface="Calibri"/>
                <a:cs typeface="Courier New" pitchFamily="49" charset="0"/>
              </a:rPr>
              <a:t>0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]]</a:t>
            </a:r>
            <a:b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  </a:t>
            </a:r>
            <a:r>
              <a:rPr lang="en-US" sz="1600" b="1" dirty="0" smtClean="0">
                <a:solidFill>
                  <a:srgbClr val="804040"/>
                </a:solidFill>
                <a:latin typeface="Courier New" pitchFamily="49" charset="0"/>
                <a:ea typeface="Calibri"/>
                <a:cs typeface="Courier New" pitchFamily="49" charset="0"/>
              </a:rPr>
              <a:t>if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 {</a:t>
            </a:r>
            <a:r>
              <a:rPr lang="en-US" sz="1600" dirty="0" smtClean="0">
                <a:solidFill>
                  <a:srgbClr val="008080"/>
                </a:solidFill>
                <a:latin typeface="Courier New" pitchFamily="49" charset="0"/>
                <a:ea typeface="Calibri"/>
                <a:cs typeface="Courier New" pitchFamily="49" charset="0"/>
              </a:rPr>
              <a:t>$</a:t>
            </a:r>
            <a:r>
              <a:rPr lang="en-US" sz="1600" dirty="0" err="1" smtClean="0">
                <a:solidFill>
                  <a:srgbClr val="008080"/>
                </a:solidFill>
                <a:latin typeface="Courier New" pitchFamily="49" charset="0"/>
                <a:ea typeface="Calibri"/>
                <a:cs typeface="Courier New" pitchFamily="49" charset="0"/>
              </a:rPr>
              <a:t>argc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 == </a:t>
            </a:r>
            <a:r>
              <a:rPr lang="en-US" sz="1600" dirty="0" smtClean="0">
                <a:solidFill>
                  <a:srgbClr val="FF00FF"/>
                </a:solidFill>
                <a:latin typeface="Courier New" pitchFamily="49" charset="0"/>
                <a:ea typeface="Calibri"/>
                <a:cs typeface="Courier New" pitchFamily="49" charset="0"/>
              </a:rPr>
              <a:t>4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} {</a:t>
            </a:r>
            <a:b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    </a:t>
            </a:r>
            <a:r>
              <a:rPr lang="en-US" sz="1600" b="1" dirty="0" err="1" smtClean="0">
                <a:solidFill>
                  <a:srgbClr val="804040"/>
                </a:solidFill>
                <a:latin typeface="Courier New" pitchFamily="49" charset="0"/>
                <a:ea typeface="Calibri"/>
                <a:cs typeface="Courier New" pitchFamily="49" charset="0"/>
              </a:rPr>
              <a:t>uplevel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 </a:t>
            </a:r>
            <a:r>
              <a:rPr lang="en-US" sz="1600" dirty="0" smtClean="0">
                <a:solidFill>
                  <a:srgbClr val="FF00FF"/>
                </a:solidFill>
                <a:latin typeface="Courier New" pitchFamily="49" charset="0"/>
                <a:ea typeface="Calibri"/>
                <a:cs typeface="Courier New" pitchFamily="49" charset="0"/>
              </a:rPr>
              <a:t>1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 [</a:t>
            </a:r>
            <a:r>
              <a:rPr lang="en-US" sz="1600" b="1" dirty="0" smtClean="0">
                <a:solidFill>
                  <a:srgbClr val="804040"/>
                </a:solidFill>
                <a:latin typeface="Courier New" pitchFamily="49" charset="0"/>
                <a:ea typeface="Calibri"/>
                <a:cs typeface="Courier New" pitchFamily="49" charset="0"/>
              </a:rPr>
              <a:t>list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 self method </a:t>
            </a:r>
            <a:r>
              <a:rPr lang="en-US" sz="1600" dirty="0" smtClean="0">
                <a:solidFill>
                  <a:srgbClr val="008080"/>
                </a:solidFill>
                <a:latin typeface="Courier New" pitchFamily="49" charset="0"/>
                <a:ea typeface="Calibri"/>
                <a:cs typeface="Courier New" pitchFamily="49" charset="0"/>
              </a:rPr>
              <a:t>$name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 </a:t>
            </a:r>
            <a:r>
              <a:rPr lang="en-US" sz="1600" dirty="0" smtClean="0">
                <a:solidFill>
                  <a:srgbClr val="008080"/>
                </a:solidFill>
                <a:latin typeface="Courier New" pitchFamily="49" charset="0"/>
                <a:ea typeface="Calibri"/>
                <a:cs typeface="Courier New" pitchFamily="49" charset="0"/>
              </a:rPr>
              <a:t>$</a:t>
            </a:r>
            <a:r>
              <a:rPr lang="en-US" sz="1600" dirty="0" err="1" smtClean="0">
                <a:solidFill>
                  <a:srgbClr val="008080"/>
                </a:solidFill>
                <a:latin typeface="Courier New" pitchFamily="49" charset="0"/>
                <a:ea typeface="Calibri"/>
                <a:cs typeface="Courier New" pitchFamily="49" charset="0"/>
              </a:rPr>
              <a:t>args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 </a:t>
            </a:r>
            <a:r>
              <a:rPr lang="en-US" sz="1600" dirty="0" smtClean="0">
                <a:solidFill>
                  <a:srgbClr val="008080"/>
                </a:solidFill>
                <a:latin typeface="Courier New" pitchFamily="49" charset="0"/>
                <a:ea typeface="Calibri"/>
                <a:cs typeface="Courier New" pitchFamily="49" charset="0"/>
              </a:rPr>
              <a:t>$body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]</a:t>
            </a:r>
            <a:b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  } </a:t>
            </a:r>
            <a:r>
              <a:rPr lang="en-US" sz="1600" b="1" dirty="0" err="1" smtClean="0">
                <a:solidFill>
                  <a:srgbClr val="804040"/>
                </a:solidFill>
                <a:latin typeface="Courier New" pitchFamily="49" charset="0"/>
                <a:ea typeface="Calibri"/>
                <a:cs typeface="Courier New" pitchFamily="49" charset="0"/>
              </a:rPr>
              <a:t>elseif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 {</a:t>
            </a:r>
            <a:r>
              <a:rPr lang="en-US" sz="1600" dirty="0" smtClean="0">
                <a:solidFill>
                  <a:srgbClr val="008080"/>
                </a:solidFill>
                <a:latin typeface="Courier New" pitchFamily="49" charset="0"/>
                <a:ea typeface="Calibri"/>
                <a:cs typeface="Courier New" pitchFamily="49" charset="0"/>
              </a:rPr>
              <a:t>$</a:t>
            </a:r>
            <a:r>
              <a:rPr lang="en-US" sz="1600" dirty="0" err="1" smtClean="0">
                <a:solidFill>
                  <a:srgbClr val="008080"/>
                </a:solidFill>
                <a:latin typeface="Courier New" pitchFamily="49" charset="0"/>
                <a:ea typeface="Calibri"/>
                <a:cs typeface="Courier New" pitchFamily="49" charset="0"/>
              </a:rPr>
              <a:t>argc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 == </a:t>
            </a:r>
            <a:r>
              <a:rPr lang="en-US" sz="1600" dirty="0" smtClean="0">
                <a:solidFill>
                  <a:srgbClr val="FF00FF"/>
                </a:solidFill>
                <a:latin typeface="Courier New" pitchFamily="49" charset="0"/>
                <a:ea typeface="Calibri"/>
                <a:cs typeface="Courier New" pitchFamily="49" charset="0"/>
              </a:rPr>
              <a:t>3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} {</a:t>
            </a:r>
            <a:b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    </a:t>
            </a:r>
            <a:r>
              <a:rPr lang="en-US" sz="1600" b="1" dirty="0" smtClean="0">
                <a:solidFill>
                  <a:srgbClr val="804040"/>
                </a:solidFill>
                <a:latin typeface="Courier New" pitchFamily="49" charset="0"/>
                <a:ea typeface="Calibri"/>
                <a:cs typeface="Courier New" pitchFamily="49" charset="0"/>
              </a:rPr>
              <a:t>return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 -code </a:t>
            </a:r>
            <a:r>
              <a:rPr lang="en-US" sz="1600" b="1" dirty="0" smtClean="0">
                <a:solidFill>
                  <a:srgbClr val="804040"/>
                </a:solidFill>
                <a:latin typeface="Courier New" pitchFamily="49" charset="0"/>
                <a:ea typeface="Calibri"/>
                <a:cs typeface="Courier New" pitchFamily="49" charset="0"/>
              </a:rPr>
              <a:t>error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 </a:t>
            </a:r>
            <a:r>
              <a:rPr lang="en-US" sz="1600" dirty="0" smtClean="0">
                <a:solidFill>
                  <a:srgbClr val="FF00FF"/>
                </a:solidFill>
                <a:latin typeface="Courier New" pitchFamily="49" charset="0"/>
                <a:ea typeface="Calibri"/>
                <a:cs typeface="Courier New" pitchFamily="49" charset="0"/>
              </a:rPr>
              <a:t>"..."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/>
            </a:r>
            <a:b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  }</a:t>
            </a:r>
            <a:b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</a:b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  # Get the name of the current class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/>
            </a:r>
            <a:b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  </a:t>
            </a:r>
            <a:r>
              <a:rPr lang="en-US" sz="1600" b="1" dirty="0" smtClean="0">
                <a:solidFill>
                  <a:srgbClr val="804040"/>
                </a:solidFill>
                <a:latin typeface="Courier New" pitchFamily="49" charset="0"/>
                <a:ea typeface="Calibri"/>
                <a:cs typeface="Courier New" pitchFamily="49" charset="0"/>
              </a:rPr>
              <a:t>set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 </a:t>
            </a:r>
            <a:r>
              <a:rPr lang="en-US" sz="1600" dirty="0" err="1" smtClean="0">
                <a:latin typeface="Courier New" pitchFamily="49" charset="0"/>
                <a:ea typeface="Calibri"/>
                <a:cs typeface="Courier New" pitchFamily="49" charset="0"/>
              </a:rPr>
              <a:t>cls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 [</a:t>
            </a:r>
            <a:r>
              <a:rPr lang="en-US" sz="1600" b="1" dirty="0" err="1" smtClean="0">
                <a:solidFill>
                  <a:srgbClr val="804040"/>
                </a:solidFill>
                <a:latin typeface="Courier New" pitchFamily="49" charset="0"/>
                <a:ea typeface="Calibri"/>
                <a:cs typeface="Courier New" pitchFamily="49" charset="0"/>
              </a:rPr>
              <a:t>lindex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 [</a:t>
            </a:r>
            <a:r>
              <a:rPr lang="en-US" sz="1600" b="1" dirty="0" smtClean="0">
                <a:solidFill>
                  <a:srgbClr val="804040"/>
                </a:solidFill>
                <a:latin typeface="Courier New" pitchFamily="49" charset="0"/>
                <a:ea typeface="Calibri"/>
                <a:cs typeface="Courier New" pitchFamily="49" charset="0"/>
              </a:rPr>
              <a:t>info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 level -</a:t>
            </a:r>
            <a:r>
              <a:rPr lang="en-US" sz="1600" dirty="0" smtClean="0">
                <a:solidFill>
                  <a:srgbClr val="FF00FF"/>
                </a:solidFill>
                <a:latin typeface="Courier New" pitchFamily="49" charset="0"/>
                <a:ea typeface="Calibri"/>
                <a:cs typeface="Courier New" pitchFamily="49" charset="0"/>
              </a:rPr>
              <a:t>1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] </a:t>
            </a:r>
            <a:r>
              <a:rPr lang="en-US" sz="1600" dirty="0" smtClean="0">
                <a:solidFill>
                  <a:srgbClr val="FF00FF"/>
                </a:solidFill>
                <a:latin typeface="Courier New" pitchFamily="49" charset="0"/>
                <a:ea typeface="Calibri"/>
                <a:cs typeface="Courier New" pitchFamily="49" charset="0"/>
              </a:rPr>
              <a:t>1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]</a:t>
            </a:r>
            <a:b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</a:b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  # Get its private "my" command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/>
            </a:r>
            <a:b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  </a:t>
            </a:r>
            <a:r>
              <a:rPr lang="en-US" sz="1600" b="1" dirty="0" smtClean="0">
                <a:solidFill>
                  <a:srgbClr val="804040"/>
                </a:solidFill>
                <a:latin typeface="Courier New" pitchFamily="49" charset="0"/>
                <a:ea typeface="Calibri"/>
                <a:cs typeface="Courier New" pitchFamily="49" charset="0"/>
              </a:rPr>
              <a:t>set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 my [</a:t>
            </a:r>
            <a:r>
              <a:rPr lang="en-US" sz="1600" b="1" dirty="0" smtClean="0">
                <a:solidFill>
                  <a:srgbClr val="804040"/>
                </a:solidFill>
                <a:latin typeface="Courier New" pitchFamily="49" charset="0"/>
                <a:ea typeface="Calibri"/>
                <a:cs typeface="Courier New" pitchFamily="49" charset="0"/>
              </a:rPr>
              <a:t>info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 object </a:t>
            </a:r>
            <a:r>
              <a:rPr lang="en-US" sz="1600" b="1" dirty="0" smtClean="0">
                <a:solidFill>
                  <a:srgbClr val="804040"/>
                </a:solidFill>
                <a:latin typeface="Courier New" pitchFamily="49" charset="0"/>
                <a:ea typeface="Calibri"/>
                <a:cs typeface="Courier New" pitchFamily="49" charset="0"/>
              </a:rPr>
              <a:t>namespace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 </a:t>
            </a:r>
            <a:r>
              <a:rPr lang="en-US" sz="1600" dirty="0" smtClean="0">
                <a:solidFill>
                  <a:srgbClr val="008080"/>
                </a:solidFill>
                <a:latin typeface="Courier New" pitchFamily="49" charset="0"/>
                <a:ea typeface="Calibri"/>
                <a:cs typeface="Courier New" pitchFamily="49" charset="0"/>
              </a:rPr>
              <a:t>$</a:t>
            </a:r>
            <a:r>
              <a:rPr lang="en-US" sz="1600" dirty="0" err="1" smtClean="0">
                <a:solidFill>
                  <a:srgbClr val="008080"/>
                </a:solidFill>
                <a:latin typeface="Courier New" pitchFamily="49" charset="0"/>
                <a:ea typeface="Calibri"/>
                <a:cs typeface="Courier New" pitchFamily="49" charset="0"/>
              </a:rPr>
              <a:t>cls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]::my</a:t>
            </a:r>
            <a:b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</a:b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  # Make the connection by forwarding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/>
            </a:r>
            <a:b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  </a:t>
            </a:r>
            <a:r>
              <a:rPr lang="en-US" sz="1600" dirty="0" err="1" smtClean="0">
                <a:latin typeface="Courier New" pitchFamily="49" charset="0"/>
                <a:ea typeface="Calibri"/>
                <a:cs typeface="Courier New" pitchFamily="49" charset="0"/>
              </a:rPr>
              <a:t>tailcall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 forward </a:t>
            </a:r>
            <a:r>
              <a:rPr lang="en-US" sz="1600" dirty="0" smtClean="0">
                <a:solidFill>
                  <a:srgbClr val="008080"/>
                </a:solidFill>
                <a:latin typeface="Courier New" pitchFamily="49" charset="0"/>
                <a:ea typeface="Calibri"/>
                <a:cs typeface="Courier New" pitchFamily="49" charset="0"/>
              </a:rPr>
              <a:t>$name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 </a:t>
            </a:r>
            <a:r>
              <a:rPr lang="en-US" sz="1600" dirty="0" smtClean="0">
                <a:solidFill>
                  <a:srgbClr val="008080"/>
                </a:solidFill>
                <a:latin typeface="Courier New" pitchFamily="49" charset="0"/>
                <a:ea typeface="Calibri"/>
                <a:cs typeface="Courier New" pitchFamily="49" charset="0"/>
              </a:rPr>
              <a:t>$my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 </a:t>
            </a:r>
            <a:r>
              <a:rPr lang="en-US" sz="1600" dirty="0" smtClean="0">
                <a:solidFill>
                  <a:srgbClr val="008080"/>
                </a:solidFill>
                <a:latin typeface="Courier New" pitchFamily="49" charset="0"/>
                <a:ea typeface="Calibri"/>
                <a:cs typeface="Courier New" pitchFamily="49" charset="0"/>
              </a:rPr>
              <a:t>$name</a:t>
            </a: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/>
            </a:r>
            <a:b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ea typeface="Calibri"/>
                <a:cs typeface="Courier New" pitchFamily="49" charset="0"/>
              </a:rPr>
              <a:t>};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# ::</a:t>
            </a:r>
            <a:r>
              <a:rPr lang="en-US" sz="1600" dirty="0" err="1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oo</a:t>
            </a:r>
            <a:r>
              <a:rPr lang="en-US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::define::</a:t>
            </a:r>
            <a:r>
              <a:rPr lang="en-US" sz="1600" dirty="0" err="1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classmethod</a:t>
            </a:r>
            <a:endParaRPr lang="el-GR" sz="1600" dirty="0" smtClean="0">
              <a:latin typeface="Courier New" pitchFamily="49" charset="0"/>
              <a:ea typeface="Calibri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Ellogon </a:t>
            </a:r>
            <a:r>
              <a:rPr lang="en-US" dirty="0" err="1" smtClean="0"/>
              <a:t>TclOO</a:t>
            </a:r>
            <a:r>
              <a:rPr lang="en-US" dirty="0" smtClean="0"/>
              <a:t> classes: class methods 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What about inheritance?</a:t>
            </a:r>
          </a:p>
          <a:p>
            <a:pPr>
              <a:buNone/>
            </a:pPr>
            <a:r>
              <a:rPr lang="en-US" sz="2000" dirty="0" err="1" smtClean="0">
                <a:latin typeface="Courier New" pitchFamily="49" charset="0"/>
                <a:ea typeface="Calibri"/>
                <a:cs typeface="Courier New" pitchFamily="49" charset="0"/>
              </a:rPr>
              <a:t>oo</a:t>
            </a:r>
            <a:r>
              <a:rPr lang="en-US" sz="2000" dirty="0" smtClean="0">
                <a:latin typeface="Courier New" pitchFamily="49" charset="0"/>
                <a:ea typeface="Calibri"/>
                <a:cs typeface="Courier New" pitchFamily="49" charset="0"/>
              </a:rPr>
              <a:t>::class create ELEP::Base::Utilities {</a:t>
            </a:r>
          </a:p>
          <a:p>
            <a:pPr>
              <a:buNone/>
            </a:pPr>
            <a:r>
              <a:rPr lang="en-GB" sz="2000" dirty="0" smtClean="0">
                <a:latin typeface="Courier New" pitchFamily="49" charset="0"/>
                <a:ea typeface="Calibri"/>
                <a:cs typeface="Courier New" pitchFamily="49" charset="0"/>
              </a:rPr>
              <a:t>  </a:t>
            </a:r>
            <a:r>
              <a:rPr lang="en-GB" sz="2000" dirty="0" err="1" smtClean="0">
                <a:latin typeface="Courier New" pitchFamily="49" charset="0"/>
                <a:ea typeface="Calibri"/>
                <a:cs typeface="Courier New" pitchFamily="49" charset="0"/>
              </a:rPr>
              <a:t>classmethod</a:t>
            </a:r>
            <a:r>
              <a:rPr lang="en-GB" sz="20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2000" dirty="0" err="1" smtClean="0">
                <a:latin typeface="Courier New" pitchFamily="49" charset="0"/>
                <a:ea typeface="Calibri"/>
                <a:cs typeface="Courier New" pitchFamily="49" charset="0"/>
              </a:rPr>
              <a:t>userAppDir</a:t>
            </a:r>
            <a:r>
              <a:rPr lang="en-GB" sz="2000" dirty="0" smtClean="0">
                <a:latin typeface="Courier New" pitchFamily="49" charset="0"/>
                <a:ea typeface="Calibri"/>
                <a:cs typeface="Courier New" pitchFamily="49" charset="0"/>
              </a:rPr>
              <a:t>   {} {...}</a:t>
            </a:r>
          </a:p>
          <a:p>
            <a:pPr>
              <a:buNone/>
            </a:pPr>
            <a:r>
              <a:rPr lang="en-GB" sz="2000" dirty="0" smtClean="0">
                <a:latin typeface="Courier New" pitchFamily="49" charset="0"/>
                <a:ea typeface="Calibri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GB" sz="20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buNone/>
            </a:pPr>
            <a:r>
              <a:rPr lang="en-US" sz="2000" dirty="0" err="1" smtClean="0">
                <a:latin typeface="Courier New" pitchFamily="49" charset="0"/>
                <a:ea typeface="Calibri"/>
                <a:cs typeface="Courier New" pitchFamily="49" charset="0"/>
              </a:rPr>
              <a:t>oo</a:t>
            </a:r>
            <a:r>
              <a:rPr lang="en-US" sz="2000" dirty="0" smtClean="0">
                <a:latin typeface="Courier New" pitchFamily="49" charset="0"/>
                <a:ea typeface="Calibri"/>
                <a:cs typeface="Courier New" pitchFamily="49" charset="0"/>
              </a:rPr>
              <a:t>::class create ELEP::System::System {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ea typeface="Calibri"/>
                <a:cs typeface="Courier New" pitchFamily="49" charset="0"/>
              </a:rPr>
              <a:t>  </a:t>
            </a:r>
            <a:r>
              <a:rPr lang="en-US" sz="2000" dirty="0" err="1" smtClean="0">
                <a:latin typeface="Courier New" pitchFamily="49" charset="0"/>
                <a:ea typeface="Calibri"/>
                <a:cs typeface="Courier New" pitchFamily="49" charset="0"/>
              </a:rPr>
              <a:t>superclass</a:t>
            </a:r>
            <a:r>
              <a:rPr lang="en-US" sz="2000" dirty="0" smtClean="0">
                <a:latin typeface="Courier New" pitchFamily="49" charset="0"/>
                <a:ea typeface="Calibri"/>
                <a:cs typeface="Courier New" pitchFamily="49" charset="0"/>
              </a:rPr>
              <a:t> ELEP::Base::Utilities 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ea typeface="Calibri"/>
                <a:cs typeface="Courier New" pitchFamily="49" charset="0"/>
              </a:rPr>
              <a:t>  </a:t>
            </a:r>
            <a:r>
              <a:rPr lang="en-US" sz="2000" dirty="0" err="1" smtClean="0">
                <a:latin typeface="Courier New" pitchFamily="49" charset="0"/>
                <a:ea typeface="Calibri"/>
                <a:cs typeface="Courier New" pitchFamily="49" charset="0"/>
              </a:rPr>
              <a:t>classmethod</a:t>
            </a:r>
            <a:r>
              <a:rPr lang="en-US" sz="20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ea typeface="Calibri"/>
                <a:cs typeface="Courier New" pitchFamily="49" charset="0"/>
              </a:rPr>
              <a:t>systemConfigurationDir</a:t>
            </a:r>
            <a:r>
              <a:rPr lang="en-US" sz="2000" dirty="0" smtClean="0">
                <a:latin typeface="Courier New" pitchFamily="49" charset="0"/>
                <a:ea typeface="Calibri"/>
                <a:cs typeface="Courier New" pitchFamily="49" charset="0"/>
              </a:rPr>
              <a:t> {} {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ea typeface="Calibri"/>
                <a:cs typeface="Courier New" pitchFamily="49" charset="0"/>
              </a:rPr>
              <a:t>    </a:t>
            </a:r>
            <a:r>
              <a:rPr lang="en-US" sz="2000" b="1" dirty="0" err="1" smtClean="0">
                <a:solidFill>
                  <a:srgbClr val="804040"/>
                </a:solidFill>
                <a:latin typeface="Courier New" pitchFamily="49" charset="0"/>
                <a:ea typeface="Calibri"/>
                <a:cs typeface="Courier New" pitchFamily="49" charset="0"/>
              </a:rPr>
              <a:t>return</a:t>
            </a:r>
            <a:r>
              <a:rPr lang="en-US" sz="2000" dirty="0" smtClean="0">
                <a:latin typeface="Courier New" pitchFamily="49" charset="0"/>
                <a:ea typeface="Calibri"/>
                <a:cs typeface="Courier New" pitchFamily="49" charset="0"/>
              </a:rPr>
              <a:t> [my </a:t>
            </a:r>
            <a:r>
              <a:rPr lang="en-US" sz="2000" dirty="0" err="1" smtClean="0">
                <a:latin typeface="Courier New" pitchFamily="49" charset="0"/>
                <a:ea typeface="Calibri"/>
                <a:cs typeface="Courier New" pitchFamily="49" charset="0"/>
              </a:rPr>
              <a:t>userAppDir</a:t>
            </a:r>
            <a:r>
              <a:rPr lang="en-US" sz="2000" dirty="0" smtClean="0">
                <a:latin typeface="Courier New" pitchFamily="49" charset="0"/>
                <a:ea typeface="Calibri"/>
                <a:cs typeface="Courier New" pitchFamily="49" charset="0"/>
              </a:rPr>
              <a:t>]/Systems/</a:t>
            </a:r>
            <a:r>
              <a:rPr lang="en-US" sz="2000" dirty="0" err="1" smtClean="0">
                <a:latin typeface="Courier New" pitchFamily="49" charset="0"/>
                <a:ea typeface="Calibri"/>
                <a:cs typeface="Courier New" pitchFamily="49" charset="0"/>
              </a:rPr>
              <a:t>Config</a:t>
            </a:r>
            <a:endParaRPr lang="en-US" sz="20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  <a:ea typeface="Calibri"/>
                <a:cs typeface="Courier New" pitchFamily="49" charset="0"/>
              </a:rPr>
              <a:t>  };</a:t>
            </a:r>
            <a:r>
              <a:rPr lang="en-US" sz="20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# </a:t>
            </a:r>
            <a:r>
              <a:rPr lang="en-US" sz="2000" dirty="0" err="1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systemConfigurationDir</a:t>
            </a:r>
            <a:endParaRPr lang="en-US" sz="2000" dirty="0" smtClean="0">
              <a:solidFill>
                <a:srgbClr val="0000FF"/>
              </a:solidFill>
              <a:latin typeface="Courier New" pitchFamily="49" charset="0"/>
              <a:ea typeface="Calibri"/>
              <a:cs typeface="Courier New" pitchFamily="49" charset="0"/>
            </a:endParaRPr>
          </a:p>
          <a:p>
            <a:endParaRPr lang="en-US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unknown method "</a:t>
            </a:r>
            <a:r>
              <a:rPr lang="en-GB" dirty="0" err="1" smtClean="0">
                <a:solidFill>
                  <a:srgbClr val="FF0000"/>
                </a:solidFill>
              </a:rPr>
              <a:t>userAppDir</a:t>
            </a:r>
            <a:r>
              <a:rPr lang="en-GB" dirty="0" smtClean="0">
                <a:solidFill>
                  <a:srgbClr val="FF0000"/>
                </a:solidFill>
              </a:rPr>
              <a:t>"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The shock of </a:t>
            </a:r>
            <a:r>
              <a:rPr lang="en-US" dirty="0" err="1" smtClean="0"/>
              <a:t>Tcl</a:t>
            </a:r>
            <a:r>
              <a:rPr lang="en-US" dirty="0" smtClean="0"/>
              <a:t> 8.6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Porting existing code to </a:t>
            </a:r>
            <a:r>
              <a:rPr lang="en-US" dirty="0" err="1" smtClean="0"/>
              <a:t>TclOO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Case study: the Ellogon NLP platform</a:t>
            </a:r>
          </a:p>
          <a:p>
            <a:pPr>
              <a:spcAft>
                <a:spcPts val="1200"/>
              </a:spcAft>
            </a:pPr>
            <a:r>
              <a:rPr lang="en-US" dirty="0" err="1" smtClean="0"/>
              <a:t>iTcl</a:t>
            </a:r>
            <a:r>
              <a:rPr lang="en-US" dirty="0" smtClean="0"/>
              <a:t> facilities in </a:t>
            </a:r>
            <a:r>
              <a:rPr lang="en-US" dirty="0" err="1" smtClean="0"/>
              <a:t>TclOO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err="1" smtClean="0">
                <a:solidFill>
                  <a:srgbClr val="FF0000"/>
                </a:solidFill>
              </a:rPr>
              <a:t>Organisation</a:t>
            </a:r>
            <a:r>
              <a:rPr lang="en-US" dirty="0" smtClean="0">
                <a:solidFill>
                  <a:srgbClr val="FF0000"/>
                </a:solidFill>
              </a:rPr>
              <a:t> of classes in Ellogon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Creating an Annotation Tool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Concatenating Dialogs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Widget classes (1)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10600" cy="4800600"/>
          </a:xfrm>
        </p:spPr>
        <p:txBody>
          <a:bodyPr rIns="36000"/>
          <a:lstStyle/>
          <a:p>
            <a:r>
              <a:rPr lang="en-US" dirty="0" smtClean="0"/>
              <a:t>In Ellogon, I don’t think in terms of </a:t>
            </a:r>
            <a:r>
              <a:rPr lang="en-US" dirty="0" err="1" smtClean="0"/>
              <a:t>Tk</a:t>
            </a:r>
            <a:r>
              <a:rPr lang="en-US" dirty="0" smtClean="0"/>
              <a:t> widgets</a:t>
            </a:r>
          </a:p>
          <a:p>
            <a:pPr lvl="1"/>
            <a:r>
              <a:rPr lang="en-US" dirty="0" smtClean="0"/>
              <a:t>In fact, I totally ignore them</a:t>
            </a:r>
          </a:p>
          <a:p>
            <a:r>
              <a:rPr lang="en-US" dirty="0" smtClean="0"/>
              <a:t>Only 3 classes available, which represent widgets</a:t>
            </a:r>
          </a:p>
          <a:p>
            <a:pPr lvl="1"/>
            <a:r>
              <a:rPr lang="en-US" dirty="0" err="1" smtClean="0"/>
              <a:t>Toplevel</a:t>
            </a:r>
            <a:r>
              <a:rPr lang="en-US" dirty="0" smtClean="0"/>
              <a:t>, Dialog, Widget, </a:t>
            </a:r>
            <a:r>
              <a:rPr lang="en-US" dirty="0" err="1" smtClean="0"/>
              <a:t>RibbonToplevel</a:t>
            </a:r>
            <a:endParaRPr lang="en-US" dirty="0" smtClean="0"/>
          </a:p>
          <a:p>
            <a:pPr lvl="2"/>
            <a:r>
              <a:rPr lang="en-US" dirty="0" err="1" smtClean="0"/>
              <a:t>RibbonToplevel</a:t>
            </a:r>
            <a:r>
              <a:rPr lang="en-US" dirty="0" smtClean="0"/>
              <a:t> has a Windows Ribbon instead of a menu</a:t>
            </a:r>
          </a:p>
          <a:p>
            <a:r>
              <a:rPr lang="en-US" dirty="0" smtClean="0"/>
              <a:t>Some common methods for all classes</a:t>
            </a:r>
          </a:p>
          <a:p>
            <a:pPr lvl="1"/>
            <a:r>
              <a:rPr lang="en-US" dirty="0" err="1" smtClean="0"/>
              <a:t>getToplevel</a:t>
            </a:r>
            <a:endParaRPr lang="en-US" dirty="0" smtClean="0"/>
          </a:p>
          <a:p>
            <a:pPr lvl="1"/>
            <a:r>
              <a:rPr lang="en-US" dirty="0" err="1" smtClean="0"/>
              <a:t>getToplevelObject</a:t>
            </a:r>
            <a:endParaRPr lang="en-US" dirty="0" smtClean="0"/>
          </a:p>
          <a:p>
            <a:pPr lvl="1"/>
            <a:r>
              <a:rPr lang="en-US" dirty="0" err="1" smtClean="0"/>
              <a:t>getClientArea</a:t>
            </a:r>
            <a:endParaRPr lang="en-US" dirty="0" smtClean="0"/>
          </a:p>
          <a:p>
            <a:r>
              <a:rPr lang="en-US" dirty="0" smtClean="0"/>
              <a:t>Automatic variables</a:t>
            </a:r>
          </a:p>
          <a:p>
            <a:pPr lvl="1"/>
            <a:r>
              <a:rPr lang="en-US" dirty="0" smtClean="0"/>
              <a:t>win for </a:t>
            </a:r>
            <a:r>
              <a:rPr lang="en-US" dirty="0" err="1" smtClean="0"/>
              <a:t>toplevel</a:t>
            </a:r>
            <a:r>
              <a:rPr lang="en-US" dirty="0" smtClean="0"/>
              <a:t>/dialogs</a:t>
            </a:r>
          </a:p>
          <a:p>
            <a:pPr lvl="1"/>
            <a:r>
              <a:rPr lang="en-US" dirty="0" smtClean="0"/>
              <a:t>widget for widgets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Widget classes 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10600" cy="4800600"/>
          </a:xfrm>
        </p:spPr>
        <p:txBody>
          <a:bodyPr rIns="36000"/>
          <a:lstStyle/>
          <a:p>
            <a:r>
              <a:rPr lang="en-US" dirty="0" smtClean="0"/>
              <a:t>Widgets are destroyed when objects are deleted, and vise versa</a:t>
            </a:r>
          </a:p>
          <a:p>
            <a:pPr lvl="1"/>
            <a:r>
              <a:rPr lang="en-US" dirty="0" smtClean="0"/>
              <a:t>In a way similar to </a:t>
            </a:r>
            <a:r>
              <a:rPr lang="en-US" dirty="0" err="1" smtClean="0"/>
              <a:t>iTk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Toplevel</a:t>
            </a:r>
            <a:r>
              <a:rPr lang="en-US" dirty="0" smtClean="0"/>
              <a:t>/Dialogs generate widgets based on the object names</a:t>
            </a:r>
          </a:p>
          <a:p>
            <a:endParaRPr lang="en-US" dirty="0" smtClean="0"/>
          </a:p>
          <a:p>
            <a:r>
              <a:rPr lang="en-US" dirty="0" smtClean="0"/>
              <a:t>Objects of the Widget class need the widget type and name</a:t>
            </a:r>
          </a:p>
          <a:p>
            <a:pPr lvl="1"/>
            <a:r>
              <a:rPr lang="en-US" dirty="0" smtClean="0"/>
              <a:t>i.e. Widget </a:t>
            </a:r>
            <a:r>
              <a:rPr lang="en-US" dirty="0" err="1" smtClean="0"/>
              <a:t>ttk</a:t>
            </a:r>
            <a:r>
              <a:rPr lang="en-US" dirty="0" smtClean="0"/>
              <a:t>::button .button ?</a:t>
            </a:r>
            <a:r>
              <a:rPr lang="en-US" dirty="0" err="1" smtClean="0"/>
              <a:t>args</a:t>
            </a:r>
            <a:r>
              <a:rPr lang="en-US" dirty="0" smtClean="0"/>
              <a:t>?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Ellogon building blocks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building blocks that inherit Widget</a:t>
            </a:r>
          </a:p>
          <a:p>
            <a:pPr lvl="1"/>
            <a:r>
              <a:rPr lang="en-US" dirty="0" smtClean="0"/>
              <a:t>Only the Tk widget that will contain the block is required (the “parent”)</a:t>
            </a:r>
          </a:p>
          <a:p>
            <a:pPr lvl="1"/>
            <a:r>
              <a:rPr lang="en-US" dirty="0" smtClean="0"/>
              <a:t>i.e. </a:t>
            </a:r>
            <a:r>
              <a:rPr lang="en-US" dirty="0" err="1" smtClean="0"/>
              <a:t>ButtonAnnotator</a:t>
            </a:r>
            <a:r>
              <a:rPr lang="en-US" dirty="0" smtClean="0"/>
              <a:t>, 1-Click selector, </a:t>
            </a:r>
            <a:r>
              <a:rPr lang="en-US" dirty="0" err="1" smtClean="0"/>
              <a:t>TemplateFiller</a:t>
            </a:r>
            <a:r>
              <a:rPr lang="en-US" dirty="0" smtClean="0"/>
              <a:t>, </a:t>
            </a:r>
            <a:r>
              <a:rPr lang="en-US" dirty="0" err="1" smtClean="0"/>
              <a:t>TextViewer</a:t>
            </a:r>
            <a:r>
              <a:rPr lang="en-US" dirty="0" smtClean="0"/>
              <a:t>, </a:t>
            </a:r>
            <a:r>
              <a:rPr lang="en-US" dirty="0" err="1" smtClean="0"/>
              <a:t>HTMLViewer</a:t>
            </a:r>
            <a:r>
              <a:rPr lang="en-US" dirty="0" smtClean="0"/>
              <a:t>, </a:t>
            </a:r>
            <a:r>
              <a:rPr lang="en-US" dirty="0" err="1" smtClean="0"/>
              <a:t>AllignedTextViewer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A generic class that represents an Annotation tool</a:t>
            </a:r>
          </a:p>
          <a:p>
            <a:pPr lvl="1"/>
            <a:r>
              <a:rPr lang="en-US" dirty="0" smtClean="0"/>
              <a:t>Inherits from </a:t>
            </a:r>
            <a:r>
              <a:rPr lang="en-US" dirty="0" err="1" smtClean="0"/>
              <a:t>Toplevel</a:t>
            </a:r>
            <a:endParaRPr lang="en-US" dirty="0" smtClean="0"/>
          </a:p>
          <a:p>
            <a:pPr lvl="1"/>
            <a:r>
              <a:rPr lang="en-US" dirty="0" smtClean="0"/>
              <a:t>Splits client area into two columns, separated by a </a:t>
            </a:r>
            <a:r>
              <a:rPr lang="en-US" dirty="0" err="1" smtClean="0"/>
              <a:t>ttk</a:t>
            </a:r>
            <a:r>
              <a:rPr lang="en-US" dirty="0" smtClean="0"/>
              <a:t>::</a:t>
            </a:r>
            <a:r>
              <a:rPr lang="en-US" dirty="0" err="1" smtClean="0"/>
              <a:t>panedwindow</a:t>
            </a:r>
            <a:endParaRPr lang="en-US" dirty="0" smtClean="0"/>
          </a:p>
          <a:p>
            <a:r>
              <a:rPr lang="en-US" dirty="0" smtClean="0"/>
              <a:t>All tools, subclass this class, add another layout if required, and create/place building block objects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The shock of </a:t>
            </a:r>
            <a:r>
              <a:rPr lang="en-US" dirty="0" err="1" smtClean="0"/>
              <a:t>Tcl</a:t>
            </a:r>
            <a:r>
              <a:rPr lang="en-US" dirty="0" smtClean="0"/>
              <a:t> 8.6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Porting existing code to </a:t>
            </a:r>
            <a:r>
              <a:rPr lang="en-US" dirty="0" err="1" smtClean="0"/>
              <a:t>TclOO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Case study: the Ellogon NLP platform</a:t>
            </a:r>
          </a:p>
          <a:p>
            <a:pPr>
              <a:spcAft>
                <a:spcPts val="1200"/>
              </a:spcAft>
            </a:pPr>
            <a:r>
              <a:rPr lang="en-US" dirty="0" err="1" smtClean="0"/>
              <a:t>iTcl</a:t>
            </a:r>
            <a:r>
              <a:rPr lang="en-US" dirty="0" smtClean="0"/>
              <a:t> facilities in </a:t>
            </a:r>
            <a:r>
              <a:rPr lang="en-US" dirty="0" err="1" smtClean="0"/>
              <a:t>TclOO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err="1" smtClean="0"/>
              <a:t>Organisation</a:t>
            </a:r>
            <a:r>
              <a:rPr lang="en-US" dirty="0" smtClean="0"/>
              <a:t> of classes in Ellogon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0000"/>
                </a:solidFill>
              </a:rPr>
              <a:t>Creating an Annotation Tool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Concatenating Dialogs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 Annotation Tool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Gluing building blocks is easy, but what about the user experience?</a:t>
            </a:r>
          </a:p>
          <a:p>
            <a:endParaRPr lang="en-US" dirty="0" smtClean="0"/>
          </a:p>
          <a:p>
            <a:r>
              <a:rPr lang="en-US" dirty="0" smtClean="0"/>
              <a:t>Lets see an example, by creating an Annotation tool that annotates a document with a semantic model (i.e. an ontology)</a:t>
            </a:r>
          </a:p>
          <a:p>
            <a:pPr lvl="1"/>
            <a:r>
              <a:rPr lang="en-US" dirty="0" smtClean="0"/>
              <a:t>For this task, the bits required are: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An annotator to annotate “properties” found in the text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An annotator to group properties into objects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An annotator to group objects into other objects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Annotating properties: the button annotator (1)</a:t>
            </a:r>
            <a:endParaRPr lang="el-GR" dirty="0"/>
          </a:p>
        </p:txBody>
      </p:sp>
      <p:pic>
        <p:nvPicPr>
          <p:cNvPr id="4" name="Picture 2" descr="C:\Users\George\Pictures\Ellogon-Annota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1295400"/>
            <a:ext cx="8848725" cy="48006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iTcl</a:t>
            </a:r>
            <a:r>
              <a:rPr lang="en-US" dirty="0" smtClean="0"/>
              <a:t> and </a:t>
            </a:r>
            <a:r>
              <a:rPr lang="en-US" dirty="0" err="1" smtClean="0"/>
              <a:t>Tcl</a:t>
            </a:r>
            <a:r>
              <a:rPr lang="en-US" dirty="0" smtClean="0"/>
              <a:t> 8.6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Ok, </a:t>
            </a:r>
            <a:r>
              <a:rPr lang="en-US" dirty="0" err="1" smtClean="0"/>
              <a:t>iTcl</a:t>
            </a:r>
            <a:r>
              <a:rPr lang="en-US" dirty="0" smtClean="0"/>
              <a:t> 4.0 has a problem with a variable</a:t>
            </a:r>
          </a:p>
          <a:p>
            <a:pPr lvl="1"/>
            <a:r>
              <a:rPr lang="en-US" dirty="0" smtClean="0"/>
              <a:t>Lets “correct” this</a:t>
            </a:r>
          </a:p>
          <a:p>
            <a:pPr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variable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objectsTree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{}</a:t>
            </a:r>
          </a:p>
          <a:p>
            <a:pPr>
              <a:buNone/>
            </a:pPr>
            <a:endParaRPr lang="en-US" sz="18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method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CreatePropertiesPage_Objects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{} {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chain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$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objectsTree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configure -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dropenabled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1 -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dragenabled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1 \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-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dropcmd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"$this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CreatePropertiesPage_Objects_DropEvent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“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};#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CreatePropertiesPage_Objects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4" name="Picture 2" descr="C:\Users\George\Pictures\Editor-Itcl4-Consol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236" y="2133600"/>
            <a:ext cx="8777528" cy="41148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Annotating properties: the button annotator (2)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Cooperates with a viewer (text, HTML, Aligned text, Aligned HTML) and allows the user to annotate the selected text with one or more properties</a:t>
            </a:r>
          </a:p>
          <a:p>
            <a:r>
              <a:rPr lang="en-US" dirty="0" smtClean="0"/>
              <a:t>The annotation schema is dynamic</a:t>
            </a:r>
          </a:p>
          <a:p>
            <a:pPr lvl="1"/>
            <a:r>
              <a:rPr lang="en-US" dirty="0" smtClean="0"/>
              <a:t>Method </a:t>
            </a:r>
            <a:r>
              <a:rPr lang="en-US" dirty="0" err="1" smtClean="0"/>
              <a:t>createSpecificationSelectorObject</a:t>
            </a:r>
            <a:r>
              <a:rPr lang="en-US" dirty="0" smtClean="0"/>
              <a:t>()</a:t>
            </a:r>
          </a:p>
          <a:p>
            <a:pPr lvl="2"/>
            <a:r>
              <a:rPr lang="en-US" dirty="0" smtClean="0"/>
              <a:t>Creates  an </a:t>
            </a:r>
            <a:r>
              <a:rPr lang="en-US" dirty="0" err="1" smtClean="0"/>
              <a:t>AnnotationSpecificationSelector</a:t>
            </a:r>
            <a:r>
              <a:rPr lang="en-US" dirty="0" smtClean="0"/>
              <a:t> object</a:t>
            </a:r>
          </a:p>
          <a:p>
            <a:pPr lvl="1"/>
            <a:r>
              <a:rPr lang="en-US" dirty="0" smtClean="0"/>
              <a:t>Method show()</a:t>
            </a:r>
          </a:p>
          <a:p>
            <a:pPr lvl="2"/>
            <a:r>
              <a:rPr lang="en-US" dirty="0" smtClean="0"/>
              <a:t>Calls </a:t>
            </a:r>
            <a:r>
              <a:rPr lang="en-US" dirty="0" err="1" smtClean="0"/>
              <a:t>AnnotationSpecificationSelector.show</a:t>
            </a:r>
            <a:r>
              <a:rPr lang="en-US" dirty="0" smtClean="0"/>
              <a:t>() and waits for an answer</a:t>
            </a:r>
          </a:p>
          <a:p>
            <a:pPr lvl="1"/>
            <a:r>
              <a:rPr lang="en-US" dirty="0" smtClean="0"/>
              <a:t>Various schemas are read from an XML file, and presented to the user</a:t>
            </a:r>
          </a:p>
          <a:p>
            <a:pPr lvl="1"/>
            <a:r>
              <a:rPr lang="en-US" dirty="0" smtClean="0"/>
              <a:t>Button annotator adapts to the selected schema</a:t>
            </a:r>
            <a:endParaRPr lang="el-GR" dirty="0"/>
          </a:p>
        </p:txBody>
      </p:sp>
      <p:pic>
        <p:nvPicPr>
          <p:cNvPr id="1026" name="Picture 2" descr="D:\Tcl\Select_Annotation_Characteristics...-201007310809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2650" y="1600200"/>
            <a:ext cx="4838700" cy="24003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 properties/objects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TemplateFiller</a:t>
            </a:r>
            <a:r>
              <a:rPr lang="en-US" dirty="0" smtClean="0"/>
              <a:t> annotator</a:t>
            </a:r>
          </a:p>
          <a:p>
            <a:r>
              <a:rPr lang="en-US" dirty="0" smtClean="0"/>
              <a:t>Again presents a dynamic schema</a:t>
            </a:r>
          </a:p>
          <a:p>
            <a:r>
              <a:rPr lang="en-US" dirty="0" smtClean="0"/>
              <a:t>Now method </a:t>
            </a:r>
            <a:r>
              <a:rPr lang="en-US" dirty="0" err="1" smtClean="0"/>
              <a:t>createSpecificationSelectorObject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Creates  an </a:t>
            </a:r>
            <a:r>
              <a:rPr lang="en-US" dirty="0" err="1" smtClean="0"/>
              <a:t>AnnotationAndTemplateSpecificationSelector</a:t>
            </a:r>
            <a:r>
              <a:rPr lang="en-US" dirty="0" smtClean="0"/>
              <a:t> object</a:t>
            </a:r>
          </a:p>
          <a:p>
            <a:r>
              <a:rPr lang="en-US" dirty="0" smtClean="0"/>
              <a:t>How easy is to mix the two annotators?</a:t>
            </a:r>
          </a:p>
          <a:p>
            <a:pPr lvl="1"/>
            <a:r>
              <a:rPr lang="en-US" dirty="0" smtClean="0"/>
              <a:t>Easy, just create the two objects and place them on a single annotation tool</a:t>
            </a:r>
          </a:p>
          <a:p>
            <a:r>
              <a:rPr lang="en-US" dirty="0" smtClean="0"/>
              <a:t>Any disadvantages?</a:t>
            </a:r>
          </a:p>
          <a:p>
            <a:pPr lvl="1"/>
            <a:r>
              <a:rPr lang="en-US" dirty="0" smtClean="0"/>
              <a:t>Yes. The user gets </a:t>
            </a:r>
            <a:r>
              <a:rPr lang="en-US" u="sng" dirty="0" smtClean="0"/>
              <a:t>two dialogs</a:t>
            </a:r>
            <a:r>
              <a:rPr lang="en-US" dirty="0" smtClean="0"/>
              <a:t> for configuring a single tool!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multiple dialog issue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How can this be resolved?</a:t>
            </a:r>
          </a:p>
          <a:p>
            <a:endParaRPr lang="en-US" dirty="0" smtClean="0"/>
          </a:p>
          <a:p>
            <a:r>
              <a:rPr lang="en-US" dirty="0" smtClean="0"/>
              <a:t>A new class must be created, which is the concatenation of the two configuration dialogs</a:t>
            </a:r>
          </a:p>
          <a:p>
            <a:endParaRPr lang="en-US" dirty="0" smtClean="0"/>
          </a:p>
          <a:p>
            <a:r>
              <a:rPr lang="en-US" dirty="0" smtClean="0"/>
              <a:t>The two objects must somehow create and use the same configuration object</a:t>
            </a:r>
          </a:p>
          <a:p>
            <a:pPr lvl="1"/>
            <a:endParaRPr lang="el-GR" dirty="0" smtClean="0"/>
          </a:p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The shock of </a:t>
            </a:r>
            <a:r>
              <a:rPr lang="en-US" dirty="0" err="1" smtClean="0"/>
              <a:t>Tcl</a:t>
            </a:r>
            <a:r>
              <a:rPr lang="en-US" dirty="0" smtClean="0"/>
              <a:t> 8.6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Porting existing code to </a:t>
            </a:r>
            <a:r>
              <a:rPr lang="en-US" dirty="0" err="1" smtClean="0"/>
              <a:t>TclOO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Case study: the Ellogon NLP platform</a:t>
            </a:r>
          </a:p>
          <a:p>
            <a:pPr>
              <a:spcAft>
                <a:spcPts val="1200"/>
              </a:spcAft>
            </a:pPr>
            <a:r>
              <a:rPr lang="en-US" dirty="0" err="1" smtClean="0"/>
              <a:t>iTcl</a:t>
            </a:r>
            <a:r>
              <a:rPr lang="en-US" dirty="0" smtClean="0"/>
              <a:t> facilities in </a:t>
            </a:r>
            <a:r>
              <a:rPr lang="en-US" dirty="0" err="1" smtClean="0"/>
              <a:t>TclOO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err="1" smtClean="0"/>
              <a:t>Organisation</a:t>
            </a:r>
            <a:r>
              <a:rPr lang="en-US" dirty="0" smtClean="0"/>
              <a:t> of classes in Ellogon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Creating an Annotation Tool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0000"/>
                </a:solidFill>
              </a:rPr>
              <a:t>Concatenating Dialogs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Concatenating dialogs (1)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iTcl</a:t>
            </a:r>
            <a:r>
              <a:rPr lang="en-US" dirty="0" smtClean="0"/>
              <a:t> was very easy:</a:t>
            </a:r>
          </a:p>
          <a:p>
            <a:pPr lvl="1"/>
            <a:r>
              <a:rPr lang="en-US" dirty="0" smtClean="0"/>
              <a:t>Create a new class that inherits the two configuration objects</a:t>
            </a:r>
          </a:p>
          <a:p>
            <a:pPr lvl="1"/>
            <a:r>
              <a:rPr lang="en-US" dirty="0" err="1" smtClean="0"/>
              <a:t>iTcl</a:t>
            </a:r>
            <a:r>
              <a:rPr lang="en-US" dirty="0" smtClean="0"/>
              <a:t> has the ability to call explicitly methods from the class hierarchy:</a:t>
            </a:r>
          </a:p>
          <a:p>
            <a:pPr lvl="2"/>
            <a:r>
              <a:rPr lang="en-US" dirty="0" smtClean="0"/>
              <a:t>Method </a:t>
            </a:r>
            <a:r>
              <a:rPr lang="en-US" dirty="0" err="1" smtClean="0"/>
              <a:t>populateDialogFrame</a:t>
            </a:r>
            <a:r>
              <a:rPr lang="en-US" dirty="0" smtClean="0"/>
              <a:t>() just creates two </a:t>
            </a:r>
            <a:r>
              <a:rPr lang="en-US" dirty="0" err="1" smtClean="0"/>
              <a:t>ttk</a:t>
            </a:r>
            <a:r>
              <a:rPr lang="en-US" dirty="0" smtClean="0"/>
              <a:t>::</a:t>
            </a:r>
            <a:r>
              <a:rPr lang="en-US" dirty="0" err="1" smtClean="0"/>
              <a:t>labelframe</a:t>
            </a:r>
            <a:r>
              <a:rPr lang="en-US" dirty="0" smtClean="0"/>
              <a:t> and calls </a:t>
            </a:r>
            <a:r>
              <a:rPr lang="en-US" dirty="0" err="1" smtClean="0"/>
              <a:t>populateDialogFrame</a:t>
            </a:r>
            <a:r>
              <a:rPr lang="en-US" dirty="0" smtClean="0"/>
              <a:t>() of the two inherited classes with the proper parent frame.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TclOO</a:t>
            </a:r>
            <a:r>
              <a:rPr lang="en-US" dirty="0" smtClean="0"/>
              <a:t> the task is </a:t>
            </a:r>
            <a:r>
              <a:rPr lang="en-US" u="sng" dirty="0" smtClean="0"/>
              <a:t>far</a:t>
            </a:r>
            <a:r>
              <a:rPr lang="en-US" dirty="0" smtClean="0"/>
              <a:t> more complex!</a:t>
            </a:r>
          </a:p>
          <a:p>
            <a:pPr lvl="1"/>
            <a:r>
              <a:rPr lang="en-US" dirty="0" smtClean="0"/>
              <a:t>You cannot simply inherit both classes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Concatenating dialogs 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best alternative?</a:t>
            </a:r>
          </a:p>
          <a:p>
            <a:r>
              <a:rPr lang="en-US" dirty="0" smtClean="0"/>
              <a:t>Create a new class that behaves as both configuration selectors, and drives instances of the two selectors internally</a:t>
            </a:r>
          </a:p>
          <a:p>
            <a:pPr lvl="1"/>
            <a:r>
              <a:rPr lang="en-US" dirty="0" smtClean="0"/>
              <a:t>The new class must have all methods of the two objects</a:t>
            </a:r>
          </a:p>
          <a:p>
            <a:pPr lvl="1"/>
            <a:r>
              <a:rPr lang="en-US" dirty="0" smtClean="0"/>
              <a:t>The new class must have all the public variables of both objects (so as </a:t>
            </a:r>
            <a:r>
              <a:rPr lang="en-US" dirty="0" err="1" smtClean="0"/>
              <a:t>cget</a:t>
            </a:r>
            <a:r>
              <a:rPr lang="en-US" dirty="0" smtClean="0"/>
              <a:t>/configure to work)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Exposing variables of contained objects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Declare all variables as “automatic”</a:t>
            </a:r>
          </a:p>
          <a:p>
            <a:pPr marL="857250" lvl="1" indent="-457200"/>
            <a:r>
              <a:rPr lang="en-US" dirty="0" smtClean="0"/>
              <a:t>i.e. in class, with the “variable” keyword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“</a:t>
            </a:r>
            <a:r>
              <a:rPr lang="en-US" dirty="0" err="1" smtClean="0"/>
              <a:t>upvar</a:t>
            </a:r>
            <a:r>
              <a:rPr lang="en-US" dirty="0" smtClean="0"/>
              <a:t>” to link variables between two objects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  <p:pic>
        <p:nvPicPr>
          <p:cNvPr id="2052" name="Picture 4" descr="C:\Users\George\Pictures\ZScreen Images\AnnotationAndTemplateSpecificat...libelepELEPViewerBase_-_GVIM3-201010071906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207" y="2590800"/>
            <a:ext cx="6097587" cy="353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Exposing methods of contained objects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Methods from both contained objects must be exposed - through “unknown”</a:t>
            </a:r>
          </a:p>
          <a:p>
            <a:pPr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 smtClean="0">
                <a:latin typeface="Courier New"/>
                <a:ea typeface="Calibri"/>
                <a:cs typeface="Times New Roman"/>
              </a:rPr>
              <a:t>method </a:t>
            </a:r>
            <a:r>
              <a:rPr lang="en-US" sz="1800" b="1" dirty="0" smtClean="0">
                <a:solidFill>
                  <a:srgbClr val="804040"/>
                </a:solidFill>
                <a:latin typeface="Courier New"/>
                <a:ea typeface="Calibri"/>
                <a:cs typeface="Times New Roman"/>
              </a:rPr>
              <a:t>unknown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{</a:t>
            </a:r>
            <a:r>
              <a:rPr lang="en-US" sz="1800" dirty="0" err="1" smtClean="0">
                <a:latin typeface="Courier New"/>
                <a:ea typeface="Calibri"/>
                <a:cs typeface="Times New Roman"/>
              </a:rPr>
              <a:t>args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} {</a:t>
            </a:r>
            <a:br>
              <a:rPr lang="en-US" sz="1800" dirty="0" smtClean="0">
                <a:latin typeface="Courier New"/>
                <a:ea typeface="Calibri"/>
                <a:cs typeface="Times New Roman"/>
              </a:rPr>
            </a:br>
            <a:r>
              <a:rPr lang="en-US" sz="1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  ## Try to call the aggregated objects...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/>
            </a:r>
            <a:br>
              <a:rPr lang="en-US" sz="1800" dirty="0" smtClean="0">
                <a:latin typeface="Courier New"/>
                <a:ea typeface="Calibri"/>
                <a:cs typeface="Times New Roman"/>
              </a:rPr>
            </a:br>
            <a:r>
              <a:rPr lang="en-US" sz="1800" dirty="0" smtClean="0">
                <a:latin typeface="Courier New"/>
                <a:ea typeface="Calibri"/>
                <a:cs typeface="Times New Roman"/>
              </a:rPr>
              <a:t>  </a:t>
            </a:r>
            <a:r>
              <a:rPr lang="en-US" sz="1800" b="1" dirty="0" smtClean="0">
                <a:solidFill>
                  <a:srgbClr val="804040"/>
                </a:solidFill>
                <a:latin typeface="Courier New"/>
                <a:ea typeface="Calibri"/>
                <a:cs typeface="Times New Roman"/>
              </a:rPr>
              <a:t>if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{![</a:t>
            </a:r>
            <a:r>
              <a:rPr lang="en-US" sz="1800" b="1" dirty="0" smtClean="0">
                <a:solidFill>
                  <a:srgbClr val="804040"/>
                </a:solidFill>
                <a:latin typeface="Courier New"/>
                <a:ea typeface="Calibri"/>
                <a:cs typeface="Times New Roman"/>
              </a:rPr>
              <a:t>catch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{</a:t>
            </a:r>
            <a:r>
              <a:rPr lang="en-US" sz="1800" dirty="0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$</a:t>
            </a:r>
            <a:r>
              <a:rPr lang="en-US" sz="1800" dirty="0" err="1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ann_selector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{*}</a:t>
            </a:r>
            <a:r>
              <a:rPr lang="en-US" sz="1800" dirty="0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$</a:t>
            </a:r>
            <a:r>
              <a:rPr lang="en-US" sz="1800" dirty="0" err="1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args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} result]} {</a:t>
            </a:r>
            <a:br>
              <a:rPr lang="en-US" sz="1800" dirty="0" smtClean="0">
                <a:latin typeface="Courier New"/>
                <a:ea typeface="Calibri"/>
                <a:cs typeface="Times New Roman"/>
              </a:rPr>
            </a:br>
            <a:r>
              <a:rPr lang="en-US" sz="1800" dirty="0" smtClean="0">
                <a:latin typeface="Courier New"/>
                <a:ea typeface="Calibri"/>
                <a:cs typeface="Times New Roman"/>
              </a:rPr>
              <a:t>    </a:t>
            </a:r>
            <a:r>
              <a:rPr lang="en-US" sz="1800" b="1" dirty="0" smtClean="0">
                <a:solidFill>
                  <a:srgbClr val="804040"/>
                </a:solidFill>
                <a:latin typeface="Courier New"/>
                <a:ea typeface="Calibri"/>
                <a:cs typeface="Times New Roman"/>
              </a:rPr>
              <a:t>return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</a:t>
            </a:r>
            <a:r>
              <a:rPr lang="en-US" sz="1800" dirty="0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$result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/>
            </a:r>
            <a:br>
              <a:rPr lang="en-US" sz="1800" dirty="0" smtClean="0">
                <a:latin typeface="Courier New"/>
                <a:ea typeface="Calibri"/>
                <a:cs typeface="Times New Roman"/>
              </a:rPr>
            </a:br>
            <a:r>
              <a:rPr lang="en-US" sz="1800" dirty="0" smtClean="0">
                <a:latin typeface="Courier New"/>
                <a:ea typeface="Calibri"/>
                <a:cs typeface="Times New Roman"/>
              </a:rPr>
              <a:t>  }</a:t>
            </a:r>
            <a:br>
              <a:rPr lang="en-US" sz="1800" dirty="0" smtClean="0">
                <a:latin typeface="Courier New"/>
                <a:ea typeface="Calibri"/>
                <a:cs typeface="Times New Roman"/>
              </a:rPr>
            </a:br>
            <a:r>
              <a:rPr lang="en-US" sz="1800" dirty="0" smtClean="0">
                <a:latin typeface="Courier New"/>
                <a:ea typeface="Calibri"/>
                <a:cs typeface="Times New Roman"/>
              </a:rPr>
              <a:t>  </a:t>
            </a:r>
            <a:r>
              <a:rPr lang="en-US" sz="1800" b="1" dirty="0" smtClean="0">
                <a:solidFill>
                  <a:srgbClr val="804040"/>
                </a:solidFill>
                <a:latin typeface="Courier New"/>
                <a:ea typeface="Calibri"/>
                <a:cs typeface="Times New Roman"/>
              </a:rPr>
              <a:t>if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{![</a:t>
            </a:r>
            <a:r>
              <a:rPr lang="en-US" sz="1800" b="1" dirty="0" smtClean="0">
                <a:solidFill>
                  <a:srgbClr val="804040"/>
                </a:solidFill>
                <a:latin typeface="Courier New"/>
                <a:ea typeface="Calibri"/>
                <a:cs typeface="Times New Roman"/>
              </a:rPr>
              <a:t>catch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{</a:t>
            </a:r>
            <a:r>
              <a:rPr lang="en-US" sz="1800" dirty="0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$</a:t>
            </a:r>
            <a:r>
              <a:rPr lang="en-US" sz="1800" dirty="0" err="1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templ_selector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{*}</a:t>
            </a:r>
            <a:r>
              <a:rPr lang="en-US" sz="1800" dirty="0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$</a:t>
            </a:r>
            <a:r>
              <a:rPr lang="en-US" sz="1800" dirty="0" err="1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args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} result]} {</a:t>
            </a:r>
            <a:br>
              <a:rPr lang="en-US" sz="1800" dirty="0" smtClean="0">
                <a:latin typeface="Courier New"/>
                <a:ea typeface="Calibri"/>
                <a:cs typeface="Times New Roman"/>
              </a:rPr>
            </a:br>
            <a:r>
              <a:rPr lang="en-US" sz="1800" dirty="0" smtClean="0">
                <a:latin typeface="Courier New"/>
                <a:ea typeface="Calibri"/>
                <a:cs typeface="Times New Roman"/>
              </a:rPr>
              <a:t>    </a:t>
            </a:r>
            <a:r>
              <a:rPr lang="en-US" sz="1800" b="1" dirty="0" smtClean="0">
                <a:solidFill>
                  <a:srgbClr val="804040"/>
                </a:solidFill>
                <a:latin typeface="Courier New"/>
                <a:ea typeface="Calibri"/>
                <a:cs typeface="Times New Roman"/>
              </a:rPr>
              <a:t>return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</a:t>
            </a:r>
            <a:r>
              <a:rPr lang="en-US" sz="1800" dirty="0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$result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/>
            </a:r>
            <a:br>
              <a:rPr lang="en-US" sz="1800" dirty="0" smtClean="0">
                <a:latin typeface="Courier New"/>
                <a:ea typeface="Calibri"/>
                <a:cs typeface="Times New Roman"/>
              </a:rPr>
            </a:br>
            <a:r>
              <a:rPr lang="en-US" sz="1800" dirty="0" smtClean="0">
                <a:latin typeface="Courier New"/>
                <a:ea typeface="Calibri"/>
                <a:cs typeface="Times New Roman"/>
              </a:rPr>
              <a:t>  }</a:t>
            </a:r>
            <a:br>
              <a:rPr lang="en-US" sz="1800" dirty="0" smtClean="0">
                <a:latin typeface="Courier New"/>
                <a:ea typeface="Calibri"/>
                <a:cs typeface="Times New Roman"/>
              </a:rPr>
            </a:br>
            <a:r>
              <a:rPr lang="en-US" sz="1800" dirty="0" smtClean="0">
                <a:latin typeface="Courier New"/>
                <a:ea typeface="Calibri"/>
                <a:cs typeface="Times New Roman"/>
              </a:rPr>
              <a:t>  next </a:t>
            </a:r>
            <a:r>
              <a:rPr lang="en-US" sz="1800" b="1" dirty="0" smtClean="0">
                <a:solidFill>
                  <a:srgbClr val="804040"/>
                </a:solidFill>
                <a:latin typeface="Courier New"/>
                <a:ea typeface="Calibri"/>
                <a:cs typeface="Times New Roman"/>
              </a:rPr>
              <a:t>unknown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{*}</a:t>
            </a:r>
            <a:r>
              <a:rPr lang="en-US" sz="1800" dirty="0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$</a:t>
            </a:r>
            <a:r>
              <a:rPr lang="en-US" sz="1800" dirty="0" err="1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args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/>
            </a:r>
            <a:br>
              <a:rPr lang="en-US" sz="1800" dirty="0" smtClean="0">
                <a:latin typeface="Courier New"/>
                <a:ea typeface="Calibri"/>
                <a:cs typeface="Times New Roman"/>
              </a:rPr>
            </a:br>
            <a:r>
              <a:rPr lang="en-US" sz="1800" dirty="0" smtClean="0">
                <a:latin typeface="Courier New"/>
                <a:ea typeface="Calibri"/>
                <a:cs typeface="Times New Roman"/>
              </a:rPr>
              <a:t>};</a:t>
            </a:r>
            <a:r>
              <a:rPr lang="en-US" sz="1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# unknown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iTcl</a:t>
            </a:r>
            <a:r>
              <a:rPr lang="en-US" dirty="0" smtClean="0"/>
              <a:t> &amp; </a:t>
            </a:r>
            <a:r>
              <a:rPr lang="en-US" dirty="0" err="1" smtClean="0"/>
              <a:t>TclOO</a:t>
            </a:r>
            <a:r>
              <a:rPr lang="en-US" dirty="0" smtClean="0"/>
              <a:t>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So, are all problems solved?</a:t>
            </a:r>
          </a:p>
          <a:p>
            <a:pPr lvl="1"/>
            <a:r>
              <a:rPr lang="en-US" dirty="0" smtClean="0"/>
              <a:t>No</a:t>
            </a:r>
          </a:p>
          <a:p>
            <a:r>
              <a:rPr lang="en-US" dirty="0" smtClean="0"/>
              <a:t>Each class stores state information in the configuration array of the application, using a key based on the class name.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 smtClean="0">
                <a:latin typeface="Courier New"/>
                <a:ea typeface="Calibri"/>
                <a:cs typeface="Times New Roman"/>
              </a:rPr>
              <a:t>method </a:t>
            </a:r>
            <a:r>
              <a:rPr lang="en-US" sz="1800" dirty="0" err="1" smtClean="0">
                <a:latin typeface="Courier New"/>
                <a:ea typeface="Calibri"/>
                <a:cs typeface="Times New Roman"/>
              </a:rPr>
              <a:t>saveState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 {} {</a:t>
            </a:r>
            <a:br>
              <a:rPr lang="en-US" sz="1800" dirty="0" smtClean="0">
                <a:latin typeface="Courier New"/>
                <a:ea typeface="Calibri"/>
                <a:cs typeface="Times New Roman"/>
              </a:rPr>
            </a:br>
            <a:r>
              <a:rPr lang="en-US" sz="1800" dirty="0" smtClean="0">
                <a:latin typeface="Courier New"/>
                <a:ea typeface="Calibri"/>
                <a:cs typeface="Times New Roman"/>
              </a:rPr>
              <a:t>  </a:t>
            </a:r>
            <a:r>
              <a:rPr lang="en-US" sz="1800" dirty="0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$</a:t>
            </a:r>
            <a:r>
              <a:rPr lang="en-US" sz="1800" dirty="0" err="1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ann_selector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  </a:t>
            </a:r>
            <a:r>
              <a:rPr lang="en-US" sz="1800" dirty="0" err="1" smtClean="0">
                <a:latin typeface="Courier New"/>
                <a:ea typeface="Calibri"/>
                <a:cs typeface="Times New Roman"/>
              </a:rPr>
              <a:t>saveState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/>
            </a:r>
            <a:br>
              <a:rPr lang="en-US" sz="1800" dirty="0" smtClean="0">
                <a:latin typeface="Courier New"/>
                <a:ea typeface="Calibri"/>
                <a:cs typeface="Times New Roman"/>
              </a:rPr>
            </a:br>
            <a:r>
              <a:rPr lang="en-US" sz="1800" dirty="0" smtClean="0">
                <a:latin typeface="Courier New"/>
                <a:ea typeface="Calibri"/>
                <a:cs typeface="Times New Roman"/>
              </a:rPr>
              <a:t>  </a:t>
            </a:r>
            <a:r>
              <a:rPr lang="en-US" sz="1800" dirty="0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$</a:t>
            </a:r>
            <a:r>
              <a:rPr lang="en-US" sz="1800" dirty="0" err="1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templ_selector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</a:t>
            </a:r>
            <a:r>
              <a:rPr lang="en-US" sz="1800" dirty="0" err="1" smtClean="0">
                <a:latin typeface="Courier New"/>
                <a:ea typeface="Calibri"/>
                <a:cs typeface="Times New Roman"/>
              </a:rPr>
              <a:t>saveState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/>
            </a:r>
            <a:br>
              <a:rPr lang="en-US" sz="1800" dirty="0" smtClean="0">
                <a:latin typeface="Courier New"/>
                <a:ea typeface="Calibri"/>
                <a:cs typeface="Times New Roman"/>
              </a:rPr>
            </a:br>
            <a:r>
              <a:rPr lang="en-US" sz="1800" dirty="0" smtClean="0">
                <a:latin typeface="Courier New"/>
                <a:ea typeface="Calibri"/>
                <a:cs typeface="Times New Roman"/>
              </a:rPr>
              <a:t>};</a:t>
            </a:r>
            <a:r>
              <a:rPr lang="en-US" sz="1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# </a:t>
            </a:r>
            <a:r>
              <a:rPr lang="en-US" sz="1800" dirty="0" err="1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saveState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/>
            </a:r>
            <a:br>
              <a:rPr lang="en-US" sz="1800" dirty="0" smtClean="0">
                <a:latin typeface="Courier New"/>
                <a:ea typeface="Calibri"/>
                <a:cs typeface="Times New Roman"/>
              </a:rPr>
            </a:br>
            <a:r>
              <a:rPr lang="en-US" sz="1800" dirty="0" smtClean="0">
                <a:latin typeface="Courier New"/>
                <a:ea typeface="Calibri"/>
                <a:cs typeface="Times New Roman"/>
              </a:rPr>
              <a:t>method </a:t>
            </a:r>
            <a:r>
              <a:rPr lang="en-US" sz="1800" dirty="0" err="1" smtClean="0">
                <a:latin typeface="Courier New"/>
                <a:ea typeface="Calibri"/>
                <a:cs typeface="Times New Roman"/>
              </a:rPr>
              <a:t>restoreState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 {</a:t>
            </a:r>
            <a:r>
              <a:rPr lang="en-US" sz="1800" b="1" dirty="0" smtClean="0">
                <a:solidFill>
                  <a:srgbClr val="2E8B57"/>
                </a:solidFill>
                <a:latin typeface="Courier New"/>
                <a:ea typeface="Calibri"/>
                <a:cs typeface="Times New Roman"/>
              </a:rPr>
              <a:t>frame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} {</a:t>
            </a:r>
            <a:br>
              <a:rPr lang="en-US" sz="1800" dirty="0" smtClean="0">
                <a:latin typeface="Courier New"/>
                <a:ea typeface="Calibri"/>
                <a:cs typeface="Times New Roman"/>
              </a:rPr>
            </a:br>
            <a:r>
              <a:rPr lang="en-US" sz="1800" dirty="0" smtClean="0">
                <a:latin typeface="Courier New"/>
                <a:ea typeface="Calibri"/>
                <a:cs typeface="Times New Roman"/>
              </a:rPr>
              <a:t>  </a:t>
            </a:r>
            <a:r>
              <a:rPr lang="en-US" sz="1800" dirty="0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$</a:t>
            </a:r>
            <a:r>
              <a:rPr lang="en-US" sz="1800" dirty="0" err="1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ann_selector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  </a:t>
            </a:r>
            <a:r>
              <a:rPr lang="en-US" sz="1800" dirty="0" err="1" smtClean="0">
                <a:latin typeface="Courier New"/>
                <a:ea typeface="Calibri"/>
                <a:cs typeface="Times New Roman"/>
              </a:rPr>
              <a:t>restoreState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 </a:t>
            </a:r>
            <a:r>
              <a:rPr lang="en-US" sz="1800" dirty="0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$</a:t>
            </a:r>
            <a:r>
              <a:rPr lang="en-US" sz="1800" dirty="0" err="1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frame.annotation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/>
            </a:r>
            <a:br>
              <a:rPr lang="en-US" sz="1800" dirty="0" smtClean="0">
                <a:latin typeface="Courier New"/>
                <a:ea typeface="Calibri"/>
                <a:cs typeface="Times New Roman"/>
              </a:rPr>
            </a:br>
            <a:r>
              <a:rPr lang="en-US" sz="1800" dirty="0" smtClean="0">
                <a:latin typeface="Courier New"/>
                <a:ea typeface="Calibri"/>
                <a:cs typeface="Times New Roman"/>
              </a:rPr>
              <a:t>  </a:t>
            </a:r>
            <a:r>
              <a:rPr lang="en-US" sz="1800" dirty="0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$</a:t>
            </a:r>
            <a:r>
              <a:rPr lang="en-US" sz="1800" dirty="0" err="1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templ_selector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 </a:t>
            </a:r>
            <a:r>
              <a:rPr lang="en-US" sz="1800" dirty="0" err="1" smtClean="0">
                <a:latin typeface="Courier New"/>
                <a:ea typeface="Calibri"/>
                <a:cs typeface="Times New Roman"/>
              </a:rPr>
              <a:t>restoreState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> </a:t>
            </a:r>
            <a:r>
              <a:rPr lang="en-US" sz="1800" dirty="0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$</a:t>
            </a:r>
            <a:r>
              <a:rPr lang="en-US" sz="1800" dirty="0" err="1" smtClean="0">
                <a:solidFill>
                  <a:srgbClr val="008080"/>
                </a:solidFill>
                <a:latin typeface="Courier New"/>
                <a:ea typeface="Calibri"/>
                <a:cs typeface="Times New Roman"/>
              </a:rPr>
              <a:t>frame.template</a:t>
            </a:r>
            <a:r>
              <a:rPr lang="en-US" sz="1800" dirty="0" smtClean="0">
                <a:latin typeface="Courier New"/>
                <a:ea typeface="Calibri"/>
                <a:cs typeface="Times New Roman"/>
              </a:rPr>
              <a:t/>
            </a:r>
            <a:br>
              <a:rPr lang="en-US" sz="1800" dirty="0" smtClean="0">
                <a:latin typeface="Courier New"/>
                <a:ea typeface="Calibri"/>
                <a:cs typeface="Times New Roman"/>
              </a:rPr>
            </a:br>
            <a:r>
              <a:rPr lang="en-US" sz="1800" dirty="0" smtClean="0">
                <a:latin typeface="Courier New"/>
                <a:ea typeface="Calibri"/>
                <a:cs typeface="Times New Roman"/>
              </a:rPr>
              <a:t>};</a:t>
            </a:r>
            <a:r>
              <a:rPr lang="en-US" sz="1800" dirty="0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# </a:t>
            </a:r>
            <a:r>
              <a:rPr lang="en-US" sz="1800" dirty="0" err="1" smtClean="0">
                <a:solidFill>
                  <a:srgbClr val="0000FF"/>
                </a:solidFill>
                <a:latin typeface="Courier New"/>
                <a:ea typeface="Calibri"/>
                <a:cs typeface="Times New Roman"/>
              </a:rPr>
              <a:t>restoreState</a:t>
            </a:r>
            <a:endParaRPr lang="el-GR" sz="1800" dirty="0" smtClean="0">
              <a:latin typeface="Calibri"/>
              <a:ea typeface="Calibri"/>
              <a:cs typeface="Times New Roman"/>
            </a:endParaRPr>
          </a:p>
          <a:p>
            <a:pPr marL="342900" lvl="1" indent="-342900">
              <a:buNone/>
            </a:pPr>
            <a:endParaRPr lang="el-GR" sz="1800" dirty="0" smtClean="0"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pic>
        <p:nvPicPr>
          <p:cNvPr id="2050" name="Picture 2" descr="D:\Tcl\Select_Annotation__Template_Characteristics...-20100731081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219" y="2138362"/>
            <a:ext cx="8183562" cy="2581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solved?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efficiency?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10600" cy="4800600"/>
          </a:xfrm>
        </p:spPr>
        <p:txBody>
          <a:bodyPr rIns="0"/>
          <a:lstStyle/>
          <a:p>
            <a:r>
              <a:rPr lang="en-US" dirty="0" smtClean="0"/>
              <a:t>Is there a problem using unknown to “distribute” method calls to the proper object?</a:t>
            </a:r>
          </a:p>
          <a:p>
            <a:pPr lvl="1"/>
            <a:r>
              <a:rPr lang="en-US" dirty="0" smtClean="0"/>
              <a:t>I don’t know, I haven’t measured</a:t>
            </a:r>
          </a:p>
          <a:p>
            <a:pPr lvl="1"/>
            <a:r>
              <a:rPr lang="en-US" dirty="0" smtClean="0"/>
              <a:t>I assumed that there is a penalty, so I explored alternatives before implementing a similar approach for “merging” Button Annotator &amp; Template Filler</a:t>
            </a:r>
          </a:p>
          <a:p>
            <a:r>
              <a:rPr lang="en-US" dirty="0" smtClean="0"/>
              <a:t>What I finally did, was to create a new class which</a:t>
            </a:r>
          </a:p>
          <a:p>
            <a:pPr lvl="1"/>
            <a:r>
              <a:rPr lang="en-US" dirty="0" smtClean="0"/>
              <a:t>Inherits only </a:t>
            </a:r>
            <a:r>
              <a:rPr lang="en-US" dirty="0" err="1" smtClean="0"/>
              <a:t>ButtonAnnotator</a:t>
            </a:r>
            <a:endParaRPr lang="en-US" dirty="0" smtClean="0"/>
          </a:p>
          <a:p>
            <a:pPr lvl="1"/>
            <a:r>
              <a:rPr lang="en-US" dirty="0" smtClean="0"/>
              <a:t>The various methods of </a:t>
            </a:r>
            <a:r>
              <a:rPr lang="en-US" dirty="0" err="1" smtClean="0"/>
              <a:t>TemplateFiller</a:t>
            </a:r>
            <a:r>
              <a:rPr lang="en-US" dirty="0" smtClean="0"/>
              <a:t> are copied/extend methods of the new class</a:t>
            </a:r>
          </a:p>
          <a:p>
            <a:pPr lvl="2"/>
            <a:r>
              <a:rPr lang="en-US" dirty="0" smtClean="0"/>
              <a:t>Thus “next” works, as there is only a linear hierarchy to follow</a:t>
            </a:r>
          </a:p>
          <a:p>
            <a:pPr lvl="2"/>
            <a:r>
              <a:rPr lang="en-US" dirty="0" smtClean="0"/>
              <a:t>The configuration selector dialog object is single/common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iTcl</a:t>
            </a:r>
            <a:r>
              <a:rPr lang="en-US" dirty="0" smtClean="0"/>
              <a:t> and </a:t>
            </a:r>
            <a:r>
              <a:rPr lang="en-US" dirty="0" err="1" smtClean="0"/>
              <a:t>Tcl</a:t>
            </a:r>
            <a:r>
              <a:rPr lang="en-US" dirty="0" smtClean="0"/>
              <a:t> 8.6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iTcl</a:t>
            </a:r>
            <a:r>
              <a:rPr lang="en-US" dirty="0" smtClean="0"/>
              <a:t> object variables not supported?</a:t>
            </a:r>
          </a:p>
          <a:p>
            <a:pPr lvl="1"/>
            <a:r>
              <a:rPr lang="en-US" dirty="0" smtClean="0"/>
              <a:t>It seems no…</a:t>
            </a:r>
          </a:p>
          <a:p>
            <a:pPr lvl="2"/>
            <a:r>
              <a:rPr lang="en-US" dirty="0" smtClean="0"/>
              <a:t>but, object naming was </a:t>
            </a:r>
            <a:r>
              <a:rPr lang="en-US" u="sng" dirty="0" smtClean="0">
                <a:solidFill>
                  <a:srgbClr val="FF0000"/>
                </a:solidFill>
              </a:rPr>
              <a:t>internal</a:t>
            </a:r>
            <a:endParaRPr lang="en-US" dirty="0" smtClean="0"/>
          </a:p>
          <a:p>
            <a:r>
              <a:rPr lang="en-US" dirty="0" err="1" smtClean="0"/>
              <a:t>iTcl</a:t>
            </a:r>
            <a:r>
              <a:rPr lang="en-US" dirty="0" smtClean="0"/>
              <a:t> 4.0 has been actively maintained!</a:t>
            </a:r>
          </a:p>
          <a:p>
            <a:pPr lvl="1"/>
            <a:r>
              <a:rPr lang="en-US" dirty="0" smtClean="0"/>
              <a:t>Significant progress since last test (6-8 months ago)</a:t>
            </a:r>
          </a:p>
          <a:p>
            <a:pPr lvl="1"/>
            <a:r>
              <a:rPr lang="en-US" dirty="0" smtClean="0"/>
              <a:t>Does not crash</a:t>
            </a:r>
          </a:p>
          <a:p>
            <a:pPr lvl="1"/>
            <a:r>
              <a:rPr lang="en-US" dirty="0" smtClean="0"/>
              <a:t>A few “rough edges” remain</a:t>
            </a:r>
          </a:p>
          <a:p>
            <a:r>
              <a:rPr lang="en-US" dirty="0" smtClean="0"/>
              <a:t>But:</a:t>
            </a:r>
          </a:p>
          <a:p>
            <a:pPr lvl="1"/>
            <a:r>
              <a:rPr lang="en-US" dirty="0" smtClean="0"/>
              <a:t>Support for </a:t>
            </a:r>
            <a:r>
              <a:rPr lang="en-US" dirty="0" err="1" smtClean="0"/>
              <a:t>iTcl</a:t>
            </a:r>
            <a:r>
              <a:rPr lang="en-US" dirty="0" smtClean="0"/>
              <a:t> object variables seems missing</a:t>
            </a:r>
          </a:p>
          <a:p>
            <a:pPr lvl="1"/>
            <a:endParaRPr lang="en-US" dirty="0" smtClean="0"/>
          </a:p>
          <a:p>
            <a:r>
              <a:rPr lang="en-US" sz="2000" dirty="0" smtClean="0"/>
              <a:t>Status of </a:t>
            </a:r>
            <a:r>
              <a:rPr lang="en-US" sz="2000" dirty="0" err="1" smtClean="0"/>
              <a:t>iTcl</a:t>
            </a:r>
            <a:r>
              <a:rPr lang="en-US" sz="2000" dirty="0" smtClean="0"/>
              <a:t> next generation?</a:t>
            </a:r>
          </a:p>
          <a:p>
            <a:pPr lvl="1"/>
            <a:r>
              <a:rPr lang="en-US" sz="1800" dirty="0" smtClean="0"/>
              <a:t>Unknown. Not working either in previous tests</a:t>
            </a:r>
          </a:p>
          <a:p>
            <a:pPr lvl="2"/>
            <a:endParaRPr lang="el-GR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The shock of </a:t>
            </a:r>
            <a:r>
              <a:rPr lang="en-US" dirty="0" err="1" smtClean="0"/>
              <a:t>Tcl</a:t>
            </a:r>
            <a:r>
              <a:rPr lang="en-US" dirty="0" smtClean="0"/>
              <a:t> 8.6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Porting existing code to </a:t>
            </a:r>
            <a:r>
              <a:rPr lang="en-US" dirty="0" err="1" smtClean="0"/>
              <a:t>TclOO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Case study: the Ellogon NLP platform</a:t>
            </a:r>
          </a:p>
          <a:p>
            <a:pPr>
              <a:spcAft>
                <a:spcPts val="1200"/>
              </a:spcAft>
            </a:pPr>
            <a:r>
              <a:rPr lang="en-US" dirty="0" err="1" smtClean="0"/>
              <a:t>iTcl</a:t>
            </a:r>
            <a:r>
              <a:rPr lang="en-US" dirty="0" smtClean="0"/>
              <a:t> facilities in </a:t>
            </a:r>
            <a:r>
              <a:rPr lang="en-US" dirty="0" err="1" smtClean="0"/>
              <a:t>TclOO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err="1" smtClean="0"/>
              <a:t>Organisation</a:t>
            </a:r>
            <a:r>
              <a:rPr lang="en-US" dirty="0" smtClean="0"/>
              <a:t> of classes in Ellogon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Creating an Annotation Tool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Concatenating Dialogs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TclOO</a:t>
            </a:r>
            <a:r>
              <a:rPr lang="en-US" dirty="0" smtClean="0"/>
              <a:t>: “gray” areas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Mixins</a:t>
            </a:r>
            <a:endParaRPr lang="en-US" dirty="0" smtClean="0"/>
          </a:p>
          <a:p>
            <a:pPr lvl="1"/>
            <a:r>
              <a:rPr lang="en-US" dirty="0" smtClean="0"/>
              <a:t>I have used “</a:t>
            </a:r>
            <a:r>
              <a:rPr lang="en-US" dirty="0" err="1" smtClean="0"/>
              <a:t>mixin”s</a:t>
            </a:r>
            <a:r>
              <a:rPr lang="en-US" dirty="0" smtClean="0"/>
              <a:t> a few times, but what are really “</a:t>
            </a:r>
            <a:r>
              <a:rPr lang="en-US" dirty="0" err="1" smtClean="0"/>
              <a:t>mixin”s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What happens with colliding method names, the constructor and inheritance?</a:t>
            </a:r>
          </a:p>
          <a:p>
            <a:r>
              <a:rPr lang="en-US" dirty="0" smtClean="0"/>
              <a:t>Inheritance</a:t>
            </a:r>
          </a:p>
          <a:p>
            <a:pPr lvl="1"/>
            <a:r>
              <a:rPr lang="en-US" dirty="0" smtClean="0"/>
              <a:t>How do you inherit from classes whose constructors take different arguments?</a:t>
            </a:r>
          </a:p>
          <a:p>
            <a:pPr lvl="1"/>
            <a:r>
              <a:rPr lang="en-US" dirty="0" smtClean="0"/>
              <a:t>The same issue can occur with plain methods and “next”</a:t>
            </a:r>
          </a:p>
          <a:p>
            <a:pPr lvl="1"/>
            <a:r>
              <a:rPr lang="en-US" dirty="0" smtClean="0"/>
              <a:t>Is “next” limited, and an additional invocation method is required?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(1)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</a:t>
            </a:r>
            <a:r>
              <a:rPr lang="en-US" dirty="0" err="1" smtClean="0"/>
              <a:t>iTcl</a:t>
            </a:r>
            <a:r>
              <a:rPr lang="en-US" dirty="0" smtClean="0"/>
              <a:t> &amp; </a:t>
            </a:r>
            <a:r>
              <a:rPr lang="en-US" dirty="0" err="1" smtClean="0"/>
              <a:t>TclOO</a:t>
            </a:r>
            <a:r>
              <a:rPr lang="en-US" dirty="0" smtClean="0"/>
              <a:t> have their strengths and weaknesses</a:t>
            </a:r>
          </a:p>
          <a:p>
            <a:endParaRPr lang="en-US" dirty="0" smtClean="0"/>
          </a:p>
          <a:p>
            <a:r>
              <a:rPr lang="en-US" dirty="0" err="1" smtClean="0"/>
              <a:t>iTcl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Lacked support for unknown</a:t>
            </a:r>
          </a:p>
          <a:p>
            <a:pPr lvl="1"/>
            <a:r>
              <a:rPr lang="en-US" dirty="0" smtClean="0"/>
              <a:t>I had to use the “@</a:t>
            </a:r>
            <a:r>
              <a:rPr lang="en-US" dirty="0" err="1" smtClean="0"/>
              <a:t>itcl</a:t>
            </a:r>
            <a:r>
              <a:rPr lang="en-US" dirty="0" smtClean="0"/>
              <a:t> …” variable naming for </a:t>
            </a:r>
            <a:r>
              <a:rPr lang="en-US" dirty="0" err="1" smtClean="0"/>
              <a:t>serialising</a:t>
            </a:r>
            <a:r>
              <a:rPr lang="en-US" dirty="0" smtClean="0"/>
              <a:t> objects</a:t>
            </a:r>
          </a:p>
          <a:p>
            <a:pPr lvl="1"/>
            <a:r>
              <a:rPr lang="en-US" dirty="0" smtClean="0"/>
              <a:t>info method is error-prone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</a:t>
            </a:r>
            <a:r>
              <a:rPr lang="en-US" dirty="0" err="1" smtClean="0"/>
              <a:t>iTcl</a:t>
            </a:r>
            <a:r>
              <a:rPr lang="en-US" dirty="0" smtClean="0"/>
              <a:t> &amp; </a:t>
            </a:r>
            <a:r>
              <a:rPr lang="en-US" dirty="0" err="1" smtClean="0"/>
              <a:t>TclOO</a:t>
            </a:r>
            <a:r>
              <a:rPr lang="en-US" dirty="0" smtClean="0"/>
              <a:t> have their strengths and weaknesses</a:t>
            </a:r>
          </a:p>
          <a:p>
            <a:endParaRPr lang="en-US" dirty="0" smtClean="0"/>
          </a:p>
          <a:p>
            <a:r>
              <a:rPr lang="en-US" dirty="0" err="1" smtClean="0"/>
              <a:t>TclOO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No support for calling a specific class method from the </a:t>
            </a:r>
            <a:r>
              <a:rPr lang="en-US" dirty="0" err="1" smtClean="0"/>
              <a:t>superclasses</a:t>
            </a:r>
            <a:endParaRPr lang="en-US" dirty="0" smtClean="0"/>
          </a:p>
          <a:p>
            <a:pPr lvl="1"/>
            <a:r>
              <a:rPr lang="en-US" dirty="0" smtClean="0"/>
              <a:t>Variables cannot be </a:t>
            </a:r>
            <a:r>
              <a:rPr lang="en-US" dirty="0" err="1" smtClean="0"/>
              <a:t>initialised</a:t>
            </a:r>
            <a:r>
              <a:rPr lang="en-US" dirty="0" smtClean="0"/>
              <a:t> without a constructor</a:t>
            </a:r>
          </a:p>
          <a:p>
            <a:pPr lvl="1"/>
            <a:r>
              <a:rPr lang="en-US" dirty="0" smtClean="0"/>
              <a:t>Are traces supported?</a:t>
            </a:r>
          </a:p>
          <a:p>
            <a:pPr lvl="2"/>
            <a:r>
              <a:rPr lang="en-US" dirty="0" smtClean="0"/>
              <a:t>Can constructor arguments be recorded?</a:t>
            </a:r>
          </a:p>
          <a:p>
            <a:endParaRPr lang="en-US" dirty="0" smtClean="0"/>
          </a:p>
          <a:p>
            <a:r>
              <a:rPr lang="en-US" dirty="0" smtClean="0"/>
              <a:t>Should things like </a:t>
            </a:r>
            <a:r>
              <a:rPr lang="en-US" dirty="0" err="1" smtClean="0"/>
              <a:t>classmethod</a:t>
            </a:r>
            <a:r>
              <a:rPr lang="en-US" dirty="0" smtClean="0"/>
              <a:t> &amp; common be moved from the wiki to the </a:t>
            </a:r>
            <a:r>
              <a:rPr lang="en-US" dirty="0" err="1" smtClean="0"/>
              <a:t>Tcl</a:t>
            </a:r>
            <a:r>
              <a:rPr lang="en-US" dirty="0" smtClean="0"/>
              <a:t> core?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162300"/>
            <a:ext cx="8382000" cy="5334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Thank you!</a:t>
            </a:r>
            <a:endParaRPr lang="el-GR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pPr/>
              <a:t>64</a:t>
            </a:fld>
            <a:endParaRPr lang="el-G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iTcl</a:t>
            </a:r>
            <a:r>
              <a:rPr lang="en-US" dirty="0" smtClean="0"/>
              <a:t> and </a:t>
            </a:r>
            <a:r>
              <a:rPr lang="en-US" dirty="0" err="1" smtClean="0"/>
              <a:t>Tcl</a:t>
            </a:r>
            <a:r>
              <a:rPr lang="en-US" dirty="0" smtClean="0"/>
              <a:t> 8.6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Alternatives for running the application?</a:t>
            </a:r>
          </a:p>
          <a:p>
            <a:endParaRPr lang="en-US" dirty="0" smtClean="0"/>
          </a:p>
          <a:p>
            <a:r>
              <a:rPr lang="en-US" dirty="0" smtClean="0"/>
              <a:t>Wait until </a:t>
            </a:r>
            <a:r>
              <a:rPr lang="en-US" dirty="0" err="1" smtClean="0"/>
              <a:t>iTcl</a:t>
            </a:r>
            <a:r>
              <a:rPr lang="en-US" dirty="0" smtClean="0"/>
              <a:t> 4.0 is ready</a:t>
            </a:r>
          </a:p>
          <a:p>
            <a:pPr lvl="1"/>
            <a:r>
              <a:rPr lang="en-US" dirty="0" smtClean="0"/>
              <a:t>Will it support 3.4 object variable naming?</a:t>
            </a:r>
          </a:p>
          <a:p>
            <a:endParaRPr lang="en-US" dirty="0" smtClean="0"/>
          </a:p>
          <a:p>
            <a:r>
              <a:rPr lang="en-US" dirty="0" smtClean="0"/>
              <a:t>Port the code from </a:t>
            </a:r>
            <a:r>
              <a:rPr lang="en-US" dirty="0" err="1" smtClean="0"/>
              <a:t>iTcl</a:t>
            </a:r>
            <a:r>
              <a:rPr lang="en-US" dirty="0" smtClean="0"/>
              <a:t> to </a:t>
            </a:r>
            <a:r>
              <a:rPr lang="en-US" dirty="0" err="1" smtClean="0"/>
              <a:t>TclOO</a:t>
            </a:r>
            <a:endParaRPr lang="en-US" dirty="0" smtClean="0"/>
          </a:p>
          <a:p>
            <a:pPr lvl="1"/>
            <a:r>
              <a:rPr lang="en-US" dirty="0" err="1" smtClean="0"/>
              <a:t>Hm</a:t>
            </a:r>
            <a:r>
              <a:rPr lang="en-US" dirty="0" smtClean="0"/>
              <a:t>, 41 classes? ~20.000 lines of code?</a:t>
            </a:r>
          </a:p>
          <a:p>
            <a:pPr lvl="2"/>
            <a:r>
              <a:rPr lang="en-US" dirty="0" smtClean="0"/>
              <a:t>Such a task needs to be automated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Stick to </a:t>
            </a:r>
            <a:r>
              <a:rPr lang="en-US" dirty="0" err="1" smtClean="0">
                <a:solidFill>
                  <a:srgbClr val="008000"/>
                </a:solidFill>
              </a:rPr>
              <a:t>Tcl</a:t>
            </a:r>
            <a:r>
              <a:rPr lang="en-US" dirty="0" smtClean="0">
                <a:solidFill>
                  <a:srgbClr val="008000"/>
                </a:solidFill>
              </a:rPr>
              <a:t> 8.5 and </a:t>
            </a:r>
            <a:r>
              <a:rPr lang="en-US" dirty="0" err="1" smtClean="0">
                <a:solidFill>
                  <a:srgbClr val="008000"/>
                </a:solidFill>
              </a:rPr>
              <a:t>iTcl</a:t>
            </a:r>
            <a:r>
              <a:rPr lang="en-US" dirty="0" smtClean="0">
                <a:solidFill>
                  <a:srgbClr val="008000"/>
                </a:solidFill>
              </a:rPr>
              <a:t> 3.4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But what happens with open source applications?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The shock of </a:t>
            </a:r>
            <a:r>
              <a:rPr lang="en-US" dirty="0" err="1" smtClean="0"/>
              <a:t>Tcl</a:t>
            </a:r>
            <a:r>
              <a:rPr lang="en-US" dirty="0" smtClean="0"/>
              <a:t> 8.6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0000"/>
                </a:solidFill>
              </a:rPr>
              <a:t>Porting existing code to </a:t>
            </a:r>
            <a:r>
              <a:rPr lang="en-US" dirty="0" err="1" smtClean="0">
                <a:solidFill>
                  <a:srgbClr val="FF0000"/>
                </a:solidFill>
              </a:rPr>
              <a:t>TclOO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/>
              <a:t>Case study: the Ellogon NLP platform</a:t>
            </a:r>
          </a:p>
          <a:p>
            <a:pPr>
              <a:spcAft>
                <a:spcPts val="1200"/>
              </a:spcAft>
            </a:pPr>
            <a:r>
              <a:rPr lang="en-US" dirty="0" err="1" smtClean="0"/>
              <a:t>iTcl</a:t>
            </a:r>
            <a:r>
              <a:rPr lang="en-US" dirty="0" smtClean="0"/>
              <a:t> facilities in </a:t>
            </a:r>
            <a:r>
              <a:rPr lang="en-US" dirty="0" err="1" smtClean="0"/>
              <a:t>TclOO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err="1" smtClean="0"/>
              <a:t>Organisation</a:t>
            </a:r>
            <a:r>
              <a:rPr lang="en-US" dirty="0" smtClean="0"/>
              <a:t> of classes in Ellogon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Creating an Annotation Tool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Concatenating Dialogs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Porting from </a:t>
            </a:r>
            <a:r>
              <a:rPr lang="en-US" dirty="0" err="1" smtClean="0"/>
              <a:t>iTcl</a:t>
            </a:r>
            <a:r>
              <a:rPr lang="en-US" dirty="0" smtClean="0"/>
              <a:t> to </a:t>
            </a:r>
            <a:r>
              <a:rPr lang="en-US" dirty="0" err="1" smtClean="0"/>
              <a:t>TclOO</a:t>
            </a:r>
            <a:r>
              <a:rPr lang="en-US" dirty="0" smtClean="0"/>
              <a:t> (1)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medium sized application: </a:t>
            </a:r>
            <a:r>
              <a:rPr lang="en-US" dirty="0" smtClean="0">
                <a:solidFill>
                  <a:srgbClr val="FF0000"/>
                </a:solidFill>
              </a:rPr>
              <a:t>Ellogon</a:t>
            </a:r>
          </a:p>
          <a:p>
            <a:pPr lvl="1"/>
            <a:r>
              <a:rPr lang="en-US" dirty="0" smtClean="0"/>
              <a:t>Open source (LGPL), </a:t>
            </a:r>
            <a:r>
              <a:rPr lang="en-US" dirty="0" smtClean="0">
                <a:hlinkClick r:id="rId2"/>
              </a:rPr>
              <a:t>http://www.ellogon.org</a:t>
            </a:r>
            <a:endParaRPr lang="en-US" dirty="0" smtClean="0"/>
          </a:p>
          <a:p>
            <a:pPr lvl="1"/>
            <a:r>
              <a:rPr lang="en-US" dirty="0" smtClean="0"/>
              <a:t>Sticking to </a:t>
            </a:r>
            <a:r>
              <a:rPr lang="en-US" dirty="0" err="1" smtClean="0"/>
              <a:t>Tcl</a:t>
            </a:r>
            <a:r>
              <a:rPr lang="en-US" dirty="0" smtClean="0"/>
              <a:t> 8.5 is not an option</a:t>
            </a:r>
          </a:p>
          <a:p>
            <a:pPr lvl="1"/>
            <a:r>
              <a:rPr lang="en-US" dirty="0" smtClean="0"/>
              <a:t>But ~</a:t>
            </a:r>
            <a:r>
              <a:rPr lang="en-US" b="1" dirty="0" smtClean="0"/>
              <a:t>480</a:t>
            </a:r>
            <a:r>
              <a:rPr lang="en-US" dirty="0" smtClean="0"/>
              <a:t> </a:t>
            </a:r>
            <a:r>
              <a:rPr lang="en-US" dirty="0" err="1" smtClean="0"/>
              <a:t>iTcl</a:t>
            </a:r>
            <a:r>
              <a:rPr lang="en-US" dirty="0" smtClean="0"/>
              <a:t> classes need to be ported!</a:t>
            </a:r>
          </a:p>
          <a:p>
            <a:pPr lvl="2"/>
            <a:r>
              <a:rPr lang="en-US" dirty="0" smtClean="0"/>
              <a:t>Different “variable” syntax</a:t>
            </a:r>
          </a:p>
          <a:p>
            <a:pPr lvl="2"/>
            <a:r>
              <a:rPr lang="en-US" dirty="0" smtClean="0"/>
              <a:t>The “my” </a:t>
            </a:r>
            <a:r>
              <a:rPr lang="en-US" smtClean="0"/>
              <a:t>keyword when </a:t>
            </a:r>
            <a:r>
              <a:rPr lang="en-US" dirty="0" smtClean="0"/>
              <a:t>calling methods</a:t>
            </a:r>
          </a:p>
          <a:p>
            <a:pPr lvl="2"/>
            <a:r>
              <a:rPr lang="en-US" dirty="0" smtClean="0"/>
              <a:t>Different method exporting convention</a:t>
            </a:r>
          </a:p>
          <a:p>
            <a:pPr lvl="2"/>
            <a:r>
              <a:rPr lang="en-US" dirty="0" smtClean="0"/>
              <a:t>…</a:t>
            </a:r>
          </a:p>
          <a:p>
            <a:pPr lvl="2"/>
            <a:r>
              <a:rPr lang="en-US" dirty="0" smtClean="0"/>
              <a:t>Where is </a:t>
            </a:r>
            <a:r>
              <a:rPr lang="en-US" dirty="0" err="1" smtClean="0"/>
              <a:t>TclOO</a:t>
            </a:r>
            <a:r>
              <a:rPr lang="en-US" dirty="0" smtClean="0"/>
              <a:t> documentation?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Oct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iTcl &amp; TclOO: From the perspective of a simple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T-Demokritos">
  <a:themeElements>
    <a:clrScheme name="boemie_ncsr 14">
      <a:dk1>
        <a:srgbClr val="000099"/>
      </a:dk1>
      <a:lt1>
        <a:srgbClr val="FFFFFF"/>
      </a:lt1>
      <a:dk2>
        <a:srgbClr val="003399"/>
      </a:dk2>
      <a:lt2>
        <a:srgbClr val="808080"/>
      </a:lt2>
      <a:accent1>
        <a:srgbClr val="FF9900"/>
      </a:accent1>
      <a:accent2>
        <a:srgbClr val="336699"/>
      </a:accent2>
      <a:accent3>
        <a:srgbClr val="FFFFFF"/>
      </a:accent3>
      <a:accent4>
        <a:srgbClr val="000082"/>
      </a:accent4>
      <a:accent5>
        <a:srgbClr val="FFCAAA"/>
      </a:accent5>
      <a:accent6>
        <a:srgbClr val="2D5C8A"/>
      </a:accent6>
      <a:hlink>
        <a:srgbClr val="336699"/>
      </a:hlink>
      <a:folHlink>
        <a:srgbClr val="336699"/>
      </a:folHlink>
    </a:clrScheme>
    <a:fontScheme name="boemie_ncsr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0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00" charset="-128"/>
          </a:defRPr>
        </a:defPPr>
      </a:lstStyle>
    </a:lnDef>
  </a:objectDefaults>
  <a:extraClrSchemeLst>
    <a:extraClrScheme>
      <a:clrScheme name="boemie_ncs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emie_ncs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emie_ncs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emie_ncs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emie_ncs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emie_ncs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emie_ncs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emie_ncs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emie_ncs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emie_ncs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emie_ncs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emie_ncs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emie_ncsr 13">
        <a:dk1>
          <a:srgbClr val="003366"/>
        </a:dk1>
        <a:lt1>
          <a:srgbClr val="FFFFFF"/>
        </a:lt1>
        <a:dk2>
          <a:srgbClr val="003366"/>
        </a:dk2>
        <a:lt2>
          <a:srgbClr val="808080"/>
        </a:lt2>
        <a:accent1>
          <a:srgbClr val="FF9900"/>
        </a:accent1>
        <a:accent2>
          <a:srgbClr val="336699"/>
        </a:accent2>
        <a:accent3>
          <a:srgbClr val="FFFFFF"/>
        </a:accent3>
        <a:accent4>
          <a:srgbClr val="002A56"/>
        </a:accent4>
        <a:accent5>
          <a:srgbClr val="FFCAAA"/>
        </a:accent5>
        <a:accent6>
          <a:srgbClr val="2D5C8A"/>
        </a:accent6>
        <a:hlink>
          <a:srgbClr val="33669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emie_ncsr 14">
        <a:dk1>
          <a:srgbClr val="000099"/>
        </a:dk1>
        <a:lt1>
          <a:srgbClr val="FFFFFF"/>
        </a:lt1>
        <a:dk2>
          <a:srgbClr val="003399"/>
        </a:dk2>
        <a:lt2>
          <a:srgbClr val="808080"/>
        </a:lt2>
        <a:accent1>
          <a:srgbClr val="FF9900"/>
        </a:accent1>
        <a:accent2>
          <a:srgbClr val="336699"/>
        </a:accent2>
        <a:accent3>
          <a:srgbClr val="FFFFFF"/>
        </a:accent3>
        <a:accent4>
          <a:srgbClr val="000082"/>
        </a:accent4>
        <a:accent5>
          <a:srgbClr val="FFCAAA"/>
        </a:accent5>
        <a:accent6>
          <a:srgbClr val="2D5C8A"/>
        </a:accent6>
        <a:hlink>
          <a:srgbClr val="33669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IIT-Demokritos</Template>
  <TotalTime>1421</TotalTime>
  <Words>3518</Words>
  <Application>Microsoft Office PowerPoint</Application>
  <PresentationFormat>On-screen Show (4:3)</PresentationFormat>
  <Paragraphs>641</Paragraphs>
  <Slides>64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IIT-Demokritos</vt:lpstr>
      <vt:lpstr>iTcl and TclOO From the perspective of a simple user </vt:lpstr>
      <vt:lpstr>Overview</vt:lpstr>
      <vt:lpstr>iTcl and Tcl 8.6</vt:lpstr>
      <vt:lpstr>iTcl and Tcl 8.6</vt:lpstr>
      <vt:lpstr>iTcl and Tcl 8.6</vt:lpstr>
      <vt:lpstr>iTcl and Tcl 8.6</vt:lpstr>
      <vt:lpstr>iTcl and Tcl 8.6</vt:lpstr>
      <vt:lpstr>Overview</vt:lpstr>
      <vt:lpstr>Porting from iTcl to TclOO (1)</vt:lpstr>
      <vt:lpstr>Porting from iTcl to TclOO (2)</vt:lpstr>
      <vt:lpstr>Porting from iTcl to TclOO (3)</vt:lpstr>
      <vt:lpstr>Porting from iTcl to TclOO (4)</vt:lpstr>
      <vt:lpstr>Porting: Differences (1)</vt:lpstr>
      <vt:lpstr>Porting: Differences (2)</vt:lpstr>
      <vt:lpstr>Porting: Similarities</vt:lpstr>
      <vt:lpstr>Overview</vt:lpstr>
      <vt:lpstr>Case study: the Ellogon NLP platform</vt:lpstr>
      <vt:lpstr>Ellogon Architecture</vt:lpstr>
      <vt:lpstr>Ellogon: plug-ins in many programming languages</vt:lpstr>
      <vt:lpstr>The roadmap for Ellogon 2.0</vt:lpstr>
      <vt:lpstr>Annotation Tools: polymorphism required</vt:lpstr>
      <vt:lpstr>First generation tools (1)</vt:lpstr>
      <vt:lpstr>First generation tools (2)</vt:lpstr>
      <vt:lpstr>First generation tools (3)</vt:lpstr>
      <vt:lpstr>Second generation tools (1)</vt:lpstr>
      <vt:lpstr>Second generation tools (2)</vt:lpstr>
      <vt:lpstr>Second generation tools (3)</vt:lpstr>
      <vt:lpstr>Second generation tools (4)</vt:lpstr>
      <vt:lpstr>Second generation tools (5)</vt:lpstr>
      <vt:lpstr>Second generation tools (6)</vt:lpstr>
      <vt:lpstr>Second generation tools (7)</vt:lpstr>
      <vt:lpstr>Second generation tools (8)</vt:lpstr>
      <vt:lpstr>Second generation tools (9)</vt:lpstr>
      <vt:lpstr>Second generation tools (10)</vt:lpstr>
      <vt:lpstr>Classes Decomposition (1)</vt:lpstr>
      <vt:lpstr>Classes Decomposition (2)</vt:lpstr>
      <vt:lpstr>Overview</vt:lpstr>
      <vt:lpstr>Ellogon TclOO classes: cget/configure</vt:lpstr>
      <vt:lpstr>Ellogon TclOO classes: common (1)</vt:lpstr>
      <vt:lpstr>Ellogon TclOO classes: common (2)</vt:lpstr>
      <vt:lpstr>Ellogon TclOO classes: class methods (1)</vt:lpstr>
      <vt:lpstr>Ellogon TclOO classes: class methods (2)</vt:lpstr>
      <vt:lpstr>Overview</vt:lpstr>
      <vt:lpstr>Widget classes (1)</vt:lpstr>
      <vt:lpstr>Widget classes (2)</vt:lpstr>
      <vt:lpstr>Ellogon building blocks</vt:lpstr>
      <vt:lpstr>Overview</vt:lpstr>
      <vt:lpstr>Creating an Annotation Tool</vt:lpstr>
      <vt:lpstr>Annotating properties: the button annotator (1)</vt:lpstr>
      <vt:lpstr>Annotating properties: the button annotator (2)</vt:lpstr>
      <vt:lpstr>Grouping properties/objects</vt:lpstr>
      <vt:lpstr>The multiple dialog issue</vt:lpstr>
      <vt:lpstr>Overview</vt:lpstr>
      <vt:lpstr>Concatenating dialogs (1)</vt:lpstr>
      <vt:lpstr>Concatenating dialogs (2)</vt:lpstr>
      <vt:lpstr>Exposing variables of contained objects</vt:lpstr>
      <vt:lpstr>Exposing methods of contained objects</vt:lpstr>
      <vt:lpstr>Problems solved?</vt:lpstr>
      <vt:lpstr>What about efficiency?</vt:lpstr>
      <vt:lpstr>Overview</vt:lpstr>
      <vt:lpstr>TclOO: “gray” areas</vt:lpstr>
      <vt:lpstr>Conclusions (1)</vt:lpstr>
      <vt:lpstr>Conclusions (2)</vt:lpstr>
      <vt:lpstr>Slide 64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Itcl and TclOO</dc:title>
  <dc:creator>George</dc:creator>
  <cp:lastModifiedBy>George</cp:lastModifiedBy>
  <cp:revision>231</cp:revision>
  <dcterms:created xsi:type="dcterms:W3CDTF">2006-08-16T00:00:00Z</dcterms:created>
  <dcterms:modified xsi:type="dcterms:W3CDTF">2010-10-13T13:46:41Z</dcterms:modified>
</cp:coreProperties>
</file>