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319" r:id="rId3"/>
    <p:sldId id="340" r:id="rId4"/>
    <p:sldId id="341" r:id="rId5"/>
    <p:sldId id="342" r:id="rId6"/>
    <p:sldId id="338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1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6F1F1-83DC-4F6F-A35E-B5F3471F3C60}" type="datetimeFigureOut">
              <a:rPr lang="el-GR" smtClean="0"/>
              <a:pPr/>
              <a:t>13/10/2010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16358-5275-48FB-B59D-0B4941651C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800" y="2362200"/>
            <a:ext cx="8534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4267200" y="2209800"/>
            <a:ext cx="0" cy="22098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539750" y="990600"/>
            <a:ext cx="0" cy="21336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7" name="Rectangle 49"/>
          <p:cNvSpPr>
            <a:spLocks noChangeArrowheads="1"/>
          </p:cNvSpPr>
          <p:nvPr/>
        </p:nvSpPr>
        <p:spPr bwMode="auto">
          <a:xfrm>
            <a:off x="0" y="54864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1619250" y="5516563"/>
            <a:ext cx="6580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 smtClean="0">
                <a:solidFill>
                  <a:srgbClr val="4D4D4D"/>
                </a:solidFill>
              </a:rPr>
              <a:t>Institute of Informatics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&amp; </a:t>
            </a:r>
            <a:r>
              <a:rPr lang="en-US" sz="1400" i="1" dirty="0" smtClean="0">
                <a:solidFill>
                  <a:srgbClr val="4D4D4D"/>
                </a:solidFill>
              </a:rPr>
              <a:t>Telecommunications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– </a:t>
            </a:r>
            <a:r>
              <a:rPr lang="en-US" sz="1400" i="1" dirty="0" smtClean="0">
                <a:solidFill>
                  <a:srgbClr val="4D4D4D"/>
                </a:solidFill>
              </a:rPr>
              <a:t>NCSR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n-US" sz="1400" i="1" dirty="0" smtClean="0">
                <a:solidFill>
                  <a:srgbClr val="4D4D4D"/>
                </a:solidFill>
              </a:rPr>
              <a:t>“Demokritos”</a:t>
            </a:r>
            <a:endParaRPr lang="it-IT" sz="1400" i="1" dirty="0">
              <a:solidFill>
                <a:srgbClr val="4D4D4D"/>
              </a:solidFill>
            </a:endParaRPr>
          </a:p>
        </p:txBody>
      </p:sp>
      <p:pic>
        <p:nvPicPr>
          <p:cNvPr id="9" name="Picture 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084763"/>
            <a:ext cx="1025525" cy="1023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90600"/>
            <a:ext cx="8078787" cy="1371600"/>
          </a:xfrm>
        </p:spPr>
        <p:txBody>
          <a:bodyPr anchor="t"/>
          <a:lstStyle>
            <a:lvl1pPr>
              <a:defRPr sz="24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438400"/>
            <a:ext cx="4495800" cy="156686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4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248400"/>
            <a:ext cx="685800" cy="228600"/>
          </a:xfrm>
        </p:spPr>
        <p:txBody>
          <a:bodyPr/>
          <a:lstStyle>
            <a:lvl1pPr algn="r">
              <a:defRPr>
                <a:solidFill>
                  <a:srgbClr val="66666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76200"/>
            <a:ext cx="21526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3055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6296025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76200"/>
            <a:ext cx="8164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308725"/>
            <a:ext cx="132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308725"/>
            <a:ext cx="6892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300788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 flipH="1">
            <a:off x="76200" y="838200"/>
            <a:ext cx="8915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pic>
        <p:nvPicPr>
          <p:cNvPr id="1034" name="Picture 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8" y="80963"/>
            <a:ext cx="647700" cy="64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26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Ellogon</a:t>
            </a:r>
            <a:r>
              <a:rPr lang="en-GB" dirty="0" smtClean="0"/>
              <a:t> and the challenge of threads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438400"/>
            <a:ext cx="4876800" cy="2438400"/>
          </a:xfrm>
        </p:spPr>
        <p:txBody>
          <a:bodyPr rIns="0"/>
          <a:lstStyle/>
          <a:p>
            <a:r>
              <a:rPr lang="en-US" sz="2000" b="1" dirty="0" smtClean="0"/>
              <a:t>Georgios Petasis</a:t>
            </a:r>
          </a:p>
          <a:p>
            <a:endParaRPr lang="en-US" sz="1200" dirty="0" smtClean="0"/>
          </a:p>
          <a:p>
            <a:r>
              <a:rPr lang="en-GB" sz="1400" dirty="0" smtClean="0"/>
              <a:t>Software and Knowledge Engineering Laboratory,</a:t>
            </a:r>
            <a:br>
              <a:rPr lang="en-GB" sz="1400" dirty="0" smtClean="0"/>
            </a:br>
            <a:r>
              <a:rPr lang="en-GB" sz="1400" dirty="0" smtClean="0"/>
              <a:t>Institute of Informatics and Telecommunications,</a:t>
            </a:r>
            <a:br>
              <a:rPr lang="en-GB" sz="1400" dirty="0" smtClean="0"/>
            </a:br>
            <a:r>
              <a:rPr lang="en-GB" sz="1400" dirty="0" smtClean="0"/>
              <a:t>National Centre for Scientific Research “Demokritos”,</a:t>
            </a:r>
            <a:br>
              <a:rPr lang="en-GB" sz="1400" dirty="0" smtClean="0"/>
            </a:br>
            <a:r>
              <a:rPr lang="en-GB" sz="1400" dirty="0" smtClean="0"/>
              <a:t>Athens, Greece</a:t>
            </a:r>
            <a:br>
              <a:rPr lang="en-GB" sz="1400" dirty="0" smtClean="0"/>
            </a:br>
            <a:r>
              <a:rPr lang="en-GB" sz="1400" dirty="0" smtClean="0"/>
              <a:t>petasis@iit.demokritos.gr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Document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 structure, containing (among other elements):</a:t>
            </a:r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Tcl</a:t>
            </a:r>
            <a:r>
              <a:rPr lang="en-GB" dirty="0" smtClean="0"/>
              <a:t> command token, holding the </a:t>
            </a:r>
            <a:r>
              <a:rPr lang="en-GB" dirty="0" err="1" smtClean="0"/>
              <a:t>Tcl</a:t>
            </a:r>
            <a:r>
              <a:rPr lang="en-GB" dirty="0" smtClean="0"/>
              <a:t> command that represents the document at the </a:t>
            </a:r>
            <a:r>
              <a:rPr lang="en-GB" dirty="0" err="1" smtClean="0"/>
              <a:t>Tcl</a:t>
            </a:r>
            <a:r>
              <a:rPr lang="en-GB" dirty="0" smtClean="0"/>
              <a:t> level</a:t>
            </a:r>
            <a:endParaRPr lang="el-GR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Tcl</a:t>
            </a:r>
            <a:r>
              <a:rPr lang="en-GB" dirty="0" smtClean="0"/>
              <a:t> Hash table that contains the attributes of the document. Each attribute is a </a:t>
            </a:r>
            <a:r>
              <a:rPr lang="en-GB" dirty="0" err="1" smtClean="0"/>
              <a:t>Tcl</a:t>
            </a:r>
            <a:r>
              <a:rPr lang="en-GB" dirty="0" smtClean="0"/>
              <a:t> list object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Tcl</a:t>
            </a:r>
            <a:r>
              <a:rPr lang="en-GB" dirty="0" smtClean="0"/>
              <a:t> Hash table that contains the annotations of the document. Each annotation is either a </a:t>
            </a:r>
            <a:r>
              <a:rPr lang="en-GB" dirty="0" err="1" smtClean="0"/>
              <a:t>Tcl</a:t>
            </a:r>
            <a:r>
              <a:rPr lang="en-GB" dirty="0" smtClean="0"/>
              <a:t> list object, or an object of custom type</a:t>
            </a:r>
            <a:endParaRPr lang="el-GR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attribute is a </a:t>
            </a:r>
            <a:r>
              <a:rPr lang="en-GB" dirty="0" err="1" smtClean="0"/>
              <a:t>Tcl</a:t>
            </a:r>
            <a:r>
              <a:rPr lang="en-GB" dirty="0" smtClean="0"/>
              <a:t> list object, containing three elements:</a:t>
            </a:r>
            <a:endParaRPr lang="el-GR" dirty="0" smtClean="0"/>
          </a:p>
          <a:p>
            <a:pPr lvl="1"/>
            <a:r>
              <a:rPr lang="en-GB" dirty="0" smtClean="0"/>
              <a:t>The attribute name: the name can be an arbitrary string</a:t>
            </a:r>
          </a:p>
          <a:p>
            <a:pPr lvl="1"/>
            <a:endParaRPr lang="el-GR" dirty="0" smtClean="0"/>
          </a:p>
          <a:p>
            <a:pPr lvl="1"/>
            <a:r>
              <a:rPr lang="en-GB" dirty="0" smtClean="0"/>
              <a:t>The type of the attribute value: this can be an item from a predefined set of value types</a:t>
            </a:r>
          </a:p>
          <a:p>
            <a:pPr lvl="1"/>
            <a:endParaRPr lang="el-GR" dirty="0" smtClean="0"/>
          </a:p>
          <a:p>
            <a:pPr lvl="1"/>
            <a:r>
              <a:rPr lang="en-GB" dirty="0" smtClean="0"/>
              <a:t>The value of the attribute, which can be an arbitrary (even binary) string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11</a:t>
            </a:fld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annotation is a </a:t>
            </a:r>
            <a:r>
              <a:rPr lang="en-GB" dirty="0" err="1" smtClean="0"/>
              <a:t>Tcl</a:t>
            </a:r>
            <a:r>
              <a:rPr lang="en-GB" dirty="0" smtClean="0"/>
              <a:t> object of custom type</a:t>
            </a:r>
          </a:p>
          <a:p>
            <a:r>
              <a:rPr lang="en-GB" dirty="0" smtClean="0"/>
              <a:t>It can be roughly seen as a list of four elements:</a:t>
            </a:r>
            <a:endParaRPr lang="el-GR" dirty="0" smtClean="0"/>
          </a:p>
          <a:p>
            <a:pPr lvl="1">
              <a:spcAft>
                <a:spcPts val="1200"/>
              </a:spcAft>
            </a:pPr>
            <a:r>
              <a:rPr lang="en-GB" dirty="0" smtClean="0"/>
              <a:t>The annotation id: an integer, which uniquely identifies the annotation inside a document</a:t>
            </a:r>
            <a:endParaRPr lang="el-GR" dirty="0" smtClean="0"/>
          </a:p>
          <a:p>
            <a:pPr lvl="1">
              <a:spcAft>
                <a:spcPts val="1200"/>
              </a:spcAft>
            </a:pPr>
            <a:r>
              <a:rPr lang="en-GB" dirty="0" smtClean="0"/>
              <a:t>The annotation type: an arbitrary string that classifies the annotation into a category</a:t>
            </a:r>
            <a:endParaRPr lang="el-GR" dirty="0" smtClean="0"/>
          </a:p>
          <a:p>
            <a:pPr lvl="1">
              <a:spcAft>
                <a:spcPts val="1200"/>
              </a:spcAft>
            </a:pPr>
            <a:r>
              <a:rPr lang="en-GB" dirty="0" smtClean="0"/>
              <a:t>A list of spans: each span is a </a:t>
            </a:r>
            <a:r>
              <a:rPr lang="en-GB" dirty="0" err="1" smtClean="0"/>
              <a:t>Tcl</a:t>
            </a:r>
            <a:r>
              <a:rPr lang="en-GB" dirty="0" smtClean="0"/>
              <a:t> list object, holding two integers, the start/end character offsets of the text annotated by the span</a:t>
            </a:r>
            <a:endParaRPr lang="el-GR" dirty="0" smtClean="0"/>
          </a:p>
          <a:p>
            <a:pPr lvl="1">
              <a:spcAft>
                <a:spcPts val="1200"/>
              </a:spcAft>
            </a:pPr>
            <a:r>
              <a:rPr lang="en-GB" dirty="0" smtClean="0"/>
              <a:t>A list of attributes: a </a:t>
            </a:r>
            <a:r>
              <a:rPr lang="en-GB" dirty="0" err="1" smtClean="0"/>
              <a:t>Tcl</a:t>
            </a:r>
            <a:r>
              <a:rPr lang="en-GB" dirty="0" smtClean="0"/>
              <a:t> list object, whose elements are attributes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12</a:t>
            </a:fld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object cache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Ellogon</a:t>
            </a:r>
            <a:r>
              <a:rPr lang="en-GB" dirty="0" smtClean="0"/>
              <a:t> implements a global memory cache for </a:t>
            </a:r>
            <a:r>
              <a:rPr lang="en-GB" dirty="0" err="1" smtClean="0"/>
              <a:t>Tcl</a:t>
            </a:r>
            <a:r>
              <a:rPr lang="en-GB" dirty="0" smtClean="0"/>
              <a:t> objects</a:t>
            </a:r>
          </a:p>
          <a:p>
            <a:pPr lvl="1"/>
            <a:r>
              <a:rPr lang="en-GB" dirty="0" smtClean="0"/>
              <a:t>Containing information from all opened collections and documents</a:t>
            </a:r>
          </a:p>
          <a:p>
            <a:endParaRPr lang="en-GB" dirty="0" smtClean="0"/>
          </a:p>
          <a:p>
            <a:r>
              <a:rPr lang="en-GB" dirty="0" smtClean="0"/>
              <a:t>The cache is used when:</a:t>
            </a:r>
          </a:p>
          <a:p>
            <a:pPr lvl="1"/>
            <a:r>
              <a:rPr lang="en-GB" dirty="0" smtClean="0"/>
              <a:t>Creating an element (i.e. attribute, span, annotation, etc.)</a:t>
            </a:r>
          </a:p>
          <a:p>
            <a:pPr lvl="1"/>
            <a:r>
              <a:rPr lang="en-GB" dirty="0" smtClean="0"/>
              <a:t>An annotation/attribute is put in a document</a:t>
            </a:r>
          </a:p>
          <a:p>
            <a:pPr lvl="1"/>
            <a:r>
              <a:rPr lang="en-GB" dirty="0" smtClean="0"/>
              <a:t>A collection/document is loaded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13</a:t>
            </a:fld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cache important?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Linguistic information tents to repeat a lot</a:t>
            </a:r>
          </a:p>
          <a:p>
            <a:r>
              <a:rPr lang="en-GB" sz="2200" dirty="0" smtClean="0"/>
              <a:t>Example: annotating a 10.000 word document with a part-of-speech tagger</a:t>
            </a:r>
          </a:p>
          <a:p>
            <a:pPr lvl="1"/>
            <a:r>
              <a:rPr lang="en-GB" dirty="0" smtClean="0"/>
              <a:t>10.000 “token” annotations</a:t>
            </a:r>
          </a:p>
          <a:p>
            <a:pPr lvl="1"/>
            <a:r>
              <a:rPr lang="en-GB" dirty="0" smtClean="0"/>
              <a:t>Containing 10.000 “pos” attributes</a:t>
            </a:r>
          </a:p>
          <a:p>
            <a:r>
              <a:rPr lang="en-GB" sz="2200" dirty="0" smtClean="0"/>
              <a:t>Assume a tag set of 10 part-of-speech categories</a:t>
            </a:r>
          </a:p>
          <a:p>
            <a:pPr lvl="1"/>
            <a:r>
              <a:rPr lang="en-GB" dirty="0" smtClean="0"/>
              <a:t>Each “pos” value has a potential repetition in the thousands</a:t>
            </a:r>
          </a:p>
          <a:p>
            <a:r>
              <a:rPr lang="en-GB" sz="2200" dirty="0" smtClean="0"/>
              <a:t>Caching “token’ and “pos” makes sense</a:t>
            </a:r>
          </a:p>
          <a:p>
            <a:r>
              <a:rPr lang="en-GB" sz="2200" dirty="0" smtClean="0"/>
              <a:t>Caching larger clusters/constructs of objects makes even more sense</a:t>
            </a:r>
          </a:p>
          <a:p>
            <a:r>
              <a:rPr lang="en-GB" sz="2200" dirty="0" smtClean="0"/>
              <a:t>Sharing objects across document reduces memory consumption further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14</a:t>
            </a:fld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safety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 cache is thread “unfriendly”</a:t>
            </a:r>
          </a:p>
          <a:p>
            <a:pPr lvl="1"/>
            <a:r>
              <a:rPr lang="en-US" dirty="0" err="1" smtClean="0"/>
              <a:t>Tcl</a:t>
            </a:r>
            <a:r>
              <a:rPr lang="en-US" dirty="0" smtClean="0"/>
              <a:t> objects cannot be shared among threads</a:t>
            </a:r>
          </a:p>
          <a:p>
            <a:endParaRPr lang="en-US" dirty="0" smtClean="0"/>
          </a:p>
          <a:p>
            <a:r>
              <a:rPr lang="en-US" dirty="0" smtClean="0"/>
              <a:t>Parallel processing of documents is a highly desirable feature</a:t>
            </a:r>
          </a:p>
          <a:p>
            <a:pPr lvl="1"/>
            <a:r>
              <a:rPr lang="en-US" dirty="0" smtClean="0"/>
              <a:t>But thread-safety is an open question for the Ellogon platform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15</a:t>
            </a:fld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safety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CDM implementing the data model (and the object cache) is already thread-safe:</a:t>
            </a:r>
            <a:endParaRPr lang="el-GR" dirty="0" smtClean="0"/>
          </a:p>
          <a:p>
            <a:pPr lvl="1"/>
            <a:r>
              <a:rPr lang="en-GB" dirty="0" smtClean="0"/>
              <a:t>The global variables/objects are few, and their access is protected by </a:t>
            </a:r>
            <a:r>
              <a:rPr lang="en-GB" dirty="0" err="1" smtClean="0"/>
              <a:t>mutexes</a:t>
            </a:r>
            <a:endParaRPr lang="el-GR" dirty="0" smtClean="0"/>
          </a:p>
          <a:p>
            <a:pPr lvl="1"/>
            <a:r>
              <a:rPr lang="en-GB" dirty="0" smtClean="0"/>
              <a:t>The object cache is global, and protected again with a </a:t>
            </a:r>
            <a:r>
              <a:rPr lang="en-GB" dirty="0" err="1" smtClean="0"/>
              <a:t>mutex</a:t>
            </a:r>
            <a:endParaRPr lang="el-GR" dirty="0" smtClean="0"/>
          </a:p>
          <a:p>
            <a:pPr lvl="1"/>
            <a:r>
              <a:rPr lang="en-GB" dirty="0" smtClean="0"/>
              <a:t>Ellogon plug-in components use thread-specific storage for storing their “global” variables</a:t>
            </a:r>
          </a:p>
          <a:p>
            <a:pPr lvl="2"/>
            <a:r>
              <a:rPr lang="en-GB" dirty="0" smtClean="0"/>
              <a:t>Through special pre-processor definitions for C/C++ components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But thread-safety does not necessarily allow the usage of threads inside Ellogon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16</a:t>
            </a:fld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17</a:t>
            </a:fld>
            <a:endParaRPr lang="el-GR" dirty="0"/>
          </a:p>
        </p:txBody>
      </p:sp>
      <p:pic>
        <p:nvPicPr>
          <p:cNvPr id="7" name="Content Placeholder 6" descr="Ellogon-Multithread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9911" y="1"/>
            <a:ext cx="8204178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Ellogon become multi-threaded?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 to be answered</a:t>
            </a:r>
          </a:p>
          <a:p>
            <a:endParaRPr lang="en-US" dirty="0" smtClean="0"/>
          </a:p>
          <a:p>
            <a:r>
              <a:rPr lang="en-US" dirty="0" smtClean="0"/>
              <a:t>Requirements are:</a:t>
            </a:r>
          </a:p>
          <a:p>
            <a:pPr lvl="1"/>
            <a:r>
              <a:rPr lang="en-GB" dirty="0" smtClean="0"/>
              <a:t>The graphical user interface must not block during component execution</a:t>
            </a:r>
          </a:p>
          <a:p>
            <a:pPr lvl="2"/>
            <a:r>
              <a:rPr lang="en-GB" dirty="0" smtClean="0"/>
              <a:t>It should be running in its own thread?</a:t>
            </a:r>
          </a:p>
          <a:p>
            <a:pPr lvl="1"/>
            <a:r>
              <a:rPr lang="en-GB" dirty="0" smtClean="0"/>
              <a:t>Each execution chain must run on its own thread</a:t>
            </a:r>
            <a:endParaRPr lang="el-GR" dirty="0" smtClean="0"/>
          </a:p>
          <a:p>
            <a:endParaRPr lang="en-GB" dirty="0" smtClean="0"/>
          </a:p>
          <a:p>
            <a:r>
              <a:rPr lang="en-GB" dirty="0" smtClean="0"/>
              <a:t>The documents of a collections should be distributed into N threads</a:t>
            </a:r>
          </a:p>
          <a:p>
            <a:pPr lvl="1"/>
            <a:r>
              <a:rPr lang="en-GB" dirty="0" smtClean="0"/>
              <a:t>And processed in parallel</a:t>
            </a:r>
          </a:p>
          <a:p>
            <a:pPr lvl="1"/>
            <a:r>
              <a:rPr lang="en-GB" dirty="0" smtClean="0"/>
              <a:t>This is a highly desired feature </a:t>
            </a:r>
            <a:r>
              <a:rPr lang="en-GB" dirty="0" smtClean="0">
                <a:sym typeface="Wingdings" pitchFamily="2" charset="2"/>
              </a:rPr>
              <a:t>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18</a:t>
            </a:fld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for multiple threads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 cache</a:t>
            </a:r>
          </a:p>
          <a:p>
            <a:pPr lvl="1"/>
            <a:r>
              <a:rPr lang="en-US" dirty="0" smtClean="0"/>
              <a:t>Splitting it in multiple threads increases memory consumption</a:t>
            </a:r>
          </a:p>
          <a:p>
            <a:endParaRPr lang="en-US" dirty="0" smtClean="0"/>
          </a:p>
          <a:p>
            <a:r>
              <a:rPr lang="en-US" dirty="0" smtClean="0"/>
              <a:t>The GUI is also a viewer for linguistic data</a:t>
            </a:r>
          </a:p>
          <a:p>
            <a:pPr lvl="1"/>
            <a:r>
              <a:rPr lang="en-US" dirty="0" smtClean="0"/>
              <a:t>If running in a separate thread, deep copy of objects is required</a:t>
            </a:r>
          </a:p>
          <a:p>
            <a:endParaRPr lang="en-US" dirty="0" smtClean="0"/>
          </a:p>
          <a:p>
            <a:r>
              <a:rPr lang="en-US" dirty="0" smtClean="0"/>
              <a:t>Plug-in components in </a:t>
            </a:r>
            <a:r>
              <a:rPr lang="en-US" dirty="0" err="1" smtClean="0"/>
              <a:t>Tcl</a:t>
            </a:r>
            <a:endParaRPr lang="en-US" dirty="0" smtClean="0"/>
          </a:p>
          <a:p>
            <a:pPr lvl="1"/>
            <a:r>
              <a:rPr lang="en-US" dirty="0" smtClean="0"/>
              <a:t>They frequently short-circuit the “API”, and tread API elements as </a:t>
            </a:r>
            <a:r>
              <a:rPr lang="en-US" dirty="0" err="1" smtClean="0"/>
              <a:t>Tcl</a:t>
            </a:r>
            <a:r>
              <a:rPr lang="en-US" dirty="0" smtClean="0"/>
              <a:t> lists</a:t>
            </a:r>
          </a:p>
          <a:p>
            <a:pPr lvl="2"/>
            <a:r>
              <a:rPr lang="en-US" dirty="0" smtClean="0"/>
              <a:t>It is easier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19</a:t>
            </a:fld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The Ellogon NLP platform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Ellogon architecture and data model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Collections and documents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Attributes and annotations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The object cache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Thread safety and multiple threads</a:t>
            </a:r>
          </a:p>
          <a:p>
            <a:pPr>
              <a:spcAft>
                <a:spcPts val="2400"/>
              </a:spcAft>
            </a:pPr>
            <a:r>
              <a:rPr lang="en-US" smtClean="0"/>
              <a:t>Conclusions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14 Oct 2010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Ellogon has been in active development and usage for more than an decade now</a:t>
            </a:r>
          </a:p>
          <a:p>
            <a:r>
              <a:rPr lang="en-US" dirty="0" smtClean="0"/>
              <a:t>Enhancements are required in order to exploit contemporary hardware better</a:t>
            </a:r>
          </a:p>
          <a:p>
            <a:r>
              <a:rPr lang="en-US" dirty="0" smtClean="0"/>
              <a:t>However, it is unclear whether threads can be introduced</a:t>
            </a:r>
          </a:p>
          <a:p>
            <a:pPr lvl="1"/>
            <a:r>
              <a:rPr lang="en-US" dirty="0" smtClean="0"/>
              <a:t>Without a major re-</a:t>
            </a:r>
            <a:r>
              <a:rPr lang="en-US" dirty="0" err="1" smtClean="0"/>
              <a:t>organisation</a:t>
            </a:r>
            <a:r>
              <a:rPr lang="en-US" dirty="0" smtClean="0"/>
              <a:t> of the platform</a:t>
            </a:r>
          </a:p>
          <a:p>
            <a:pPr lvl="1"/>
            <a:r>
              <a:rPr lang="en-US" dirty="0" smtClean="0"/>
              <a:t>Without breaking compatibility with plug-in components</a:t>
            </a:r>
          </a:p>
          <a:p>
            <a:endParaRPr lang="en-US" dirty="0" smtClean="0"/>
          </a:p>
          <a:p>
            <a:r>
              <a:rPr lang="en-US" dirty="0" smtClean="0"/>
              <a:t>Any suggestions/ideas?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20</a:t>
            </a:fld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62300"/>
            <a:ext cx="8382000" cy="533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Thank you!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Ellogon NLP platform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Ellogon is an infrastructure for natural language processing</a:t>
            </a:r>
          </a:p>
          <a:p>
            <a:pPr lvl="1"/>
            <a:r>
              <a:rPr lang="en-US" dirty="0" smtClean="0"/>
              <a:t>Provides facilities for managing corpora</a:t>
            </a:r>
          </a:p>
          <a:p>
            <a:pPr lvl="1"/>
            <a:r>
              <a:rPr lang="en-US" dirty="0" smtClean="0"/>
              <a:t>Provides facilities for manually annotating corpora</a:t>
            </a:r>
          </a:p>
          <a:p>
            <a:pPr lvl="1"/>
            <a:r>
              <a:rPr lang="en-US" dirty="0" smtClean="0"/>
              <a:t>Provides facilities for loading processing components, and applying them on corpora</a:t>
            </a:r>
          </a:p>
          <a:p>
            <a:r>
              <a:rPr lang="en-US" dirty="0" smtClean="0"/>
              <a:t>Development started in 1998</a:t>
            </a:r>
          </a:p>
          <a:p>
            <a:pPr lvl="1"/>
            <a:r>
              <a:rPr lang="en-US" dirty="0" smtClean="0"/>
              <a:t>I think with </a:t>
            </a:r>
            <a:r>
              <a:rPr lang="en-US" dirty="0" err="1" smtClean="0"/>
              <a:t>Tcl</a:t>
            </a:r>
            <a:r>
              <a:rPr lang="en-US" dirty="0" smtClean="0"/>
              <a:t>/</a:t>
            </a:r>
            <a:r>
              <a:rPr lang="en-US" dirty="0" err="1" smtClean="0"/>
              <a:t>Tk</a:t>
            </a:r>
            <a:r>
              <a:rPr lang="en-US" dirty="0" smtClean="0"/>
              <a:t> 8.1 (beta?)</a:t>
            </a:r>
          </a:p>
          <a:p>
            <a:pPr lvl="1"/>
            <a:r>
              <a:rPr lang="en-US" dirty="0" smtClean="0"/>
              <a:t>~500.000 lines of C/C++/</a:t>
            </a:r>
            <a:r>
              <a:rPr lang="en-US" dirty="0" err="1" smtClean="0"/>
              <a:t>Tcl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A lot of legacy code, especially in the GUI</a:t>
            </a:r>
          </a:p>
          <a:p>
            <a:pPr lvl="2"/>
            <a:r>
              <a:rPr lang="en-US" dirty="0" smtClean="0"/>
              <a:t>No widespread use of tile/</a:t>
            </a:r>
            <a:r>
              <a:rPr lang="en-US" dirty="0" err="1" smtClean="0"/>
              <a:t>ttk</a:t>
            </a:r>
            <a:endParaRPr lang="en-US" dirty="0" smtClean="0"/>
          </a:p>
          <a:p>
            <a:pPr lvl="2"/>
            <a:r>
              <a:rPr lang="en-US" dirty="0" smtClean="0"/>
              <a:t>No OO (i.e. </a:t>
            </a:r>
            <a:r>
              <a:rPr lang="en-US" dirty="0" err="1" smtClean="0"/>
              <a:t>iTcl</a:t>
            </a:r>
            <a:r>
              <a:rPr lang="en-US" dirty="0" smtClean="0"/>
              <a:t>) in most parts of the code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Ellogon NLP platform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Ellogon</a:t>
            </a:r>
            <a:r>
              <a:rPr lang="en-GB" dirty="0" smtClean="0"/>
              <a:t> was amongst the first platforms to offer complete multi-lingual support</a:t>
            </a:r>
          </a:p>
          <a:p>
            <a:pPr lvl="1"/>
            <a:r>
              <a:rPr lang="en-GB" dirty="0" smtClean="0"/>
              <a:t>Of course, it as using </a:t>
            </a:r>
            <a:r>
              <a:rPr lang="en-GB" dirty="0" err="1" smtClean="0"/>
              <a:t>Tcl</a:t>
            </a:r>
            <a:r>
              <a:rPr lang="en-GB" dirty="0" smtClean="0"/>
              <a:t> 8.1 </a:t>
            </a:r>
            <a:r>
              <a:rPr lang="en-GB" dirty="0" smtClean="0">
                <a:sym typeface="Wingdings" pitchFamily="2" charset="2"/>
              </a:rPr>
              <a:t></a:t>
            </a:r>
          </a:p>
          <a:p>
            <a:endParaRPr lang="en-GB" dirty="0" smtClean="0"/>
          </a:p>
          <a:p>
            <a:r>
              <a:rPr lang="en-GB" dirty="0" smtClean="0"/>
              <a:t>The first prototype was written entirely in </a:t>
            </a:r>
            <a:r>
              <a:rPr lang="en-GB" dirty="0" err="1" smtClean="0"/>
              <a:t>Tcl</a:t>
            </a:r>
            <a:r>
              <a:rPr lang="en-GB" dirty="0" smtClean="0"/>
              <a:t>/</a:t>
            </a:r>
            <a:r>
              <a:rPr lang="en-GB" dirty="0" err="1" smtClean="0"/>
              <a:t>Tk</a:t>
            </a:r>
            <a:endParaRPr lang="en-GB" dirty="0" smtClean="0"/>
          </a:p>
          <a:p>
            <a:pPr lvl="1"/>
            <a:r>
              <a:rPr lang="en-GB" dirty="0" smtClean="0"/>
              <a:t>Performance was not good, but memory consumption was excellent!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Ellogon NLP platform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Too many </a:t>
            </a:r>
            <a:r>
              <a:rPr lang="en-GB" dirty="0" err="1" smtClean="0"/>
              <a:t>Tcl</a:t>
            </a:r>
            <a:r>
              <a:rPr lang="en-GB" dirty="0" smtClean="0"/>
              <a:t> objects required (&gt; 10K)</a:t>
            </a:r>
          </a:p>
          <a:p>
            <a:r>
              <a:rPr lang="en-GB" dirty="0" smtClean="0"/>
              <a:t>A solution from observing the data:</a:t>
            </a:r>
          </a:p>
          <a:p>
            <a:pPr lvl="1"/>
            <a:r>
              <a:rPr lang="en-GB" dirty="0" smtClean="0"/>
              <a:t>Objects tend to contain the same information</a:t>
            </a:r>
          </a:p>
          <a:p>
            <a:endParaRPr lang="en-GB" dirty="0" smtClean="0"/>
          </a:p>
          <a:p>
            <a:r>
              <a:rPr lang="en-GB" dirty="0" smtClean="0"/>
              <a:t>Why not build a cache of objects?</a:t>
            </a:r>
          </a:p>
          <a:p>
            <a:pPr lvl="1"/>
            <a:r>
              <a:rPr lang="en-GB" dirty="0" smtClean="0"/>
              <a:t>Objects can be reused as appropriate</a:t>
            </a:r>
          </a:p>
          <a:p>
            <a:r>
              <a:rPr lang="en-GB" dirty="0" smtClean="0"/>
              <a:t>Was it a good solution?</a:t>
            </a:r>
          </a:p>
          <a:p>
            <a:pPr lvl="1"/>
            <a:r>
              <a:rPr lang="en-GB" dirty="0" smtClean="0"/>
              <a:t>Yes, this approach worked well for many years</a:t>
            </a:r>
          </a:p>
          <a:p>
            <a:endParaRPr lang="en-GB" dirty="0" smtClean="0"/>
          </a:p>
          <a:p>
            <a:r>
              <a:rPr lang="en-GB" dirty="0" smtClean="0"/>
              <a:t>But recent hardware brings a new challenge:</a:t>
            </a:r>
          </a:p>
          <a:p>
            <a:pPr lvl="1"/>
            <a:r>
              <a:rPr lang="en-GB" dirty="0" smtClean="0"/>
              <a:t>How can this data model meet multiple threads?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Ellogon Architecture</a:t>
            </a:r>
            <a:endParaRPr lang="el-GR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76263" y="1143000"/>
            <a:ext cx="7958137" cy="3995738"/>
            <a:chOff x="657" y="754"/>
            <a:chExt cx="5013" cy="2517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657" y="754"/>
              <a:ext cx="5013" cy="2517"/>
            </a:xfrm>
            <a:prstGeom prst="roundRect">
              <a:avLst>
                <a:gd name="adj" fmla="val 1755"/>
              </a:avLst>
            </a:prstGeom>
            <a:solidFill>
              <a:srgbClr val="FFFFFF"/>
            </a:soli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657" y="754"/>
              <a:ext cx="5013" cy="181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657" y="935"/>
              <a:ext cx="5013" cy="1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614363" y="1466850"/>
            <a:ext cx="2700337" cy="1763713"/>
            <a:chOff x="727" y="1228"/>
            <a:chExt cx="1701" cy="1111"/>
          </a:xfrm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763" y="1255"/>
              <a:ext cx="1550" cy="1039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3F2F7"/>
                </a:gs>
                <a:gs pos="100000">
                  <a:srgbClr val="FDFDFB">
                    <a:alpha val="0"/>
                  </a:srgbClr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763" y="1255"/>
              <a:ext cx="1550" cy="377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763" y="1635"/>
              <a:ext cx="1550" cy="1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63" y="1228"/>
              <a:ext cx="1665" cy="3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700" b="1" i="1" dirty="0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Language Processing Components</a:t>
              </a:r>
              <a:endParaRPr lang="en-GB" sz="1700" b="1" i="1" dirty="0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pic>
          <p:nvPicPr>
            <p:cNvPr id="13" name="Picture 12" descr="execRed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7" y="1570"/>
              <a:ext cx="769" cy="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exe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98" y="1571"/>
              <a:ext cx="768" cy="768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5" name="Picture 14" descr="execOran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2" y="1567"/>
              <a:ext cx="772" cy="772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6" name="Picture 15" descr="execGree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89" y="1568"/>
              <a:ext cx="769" cy="769"/>
            </a:xfrm>
            <a:prstGeom prst="rect">
              <a:avLst/>
            </a:prstGeom>
            <a:noFill/>
          </p:spPr>
        </p:pic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3768725" y="1466850"/>
            <a:ext cx="3000375" cy="1692275"/>
            <a:chOff x="2668" y="958"/>
            <a:chExt cx="1890" cy="1066"/>
          </a:xfrm>
        </p:grpSpPr>
        <p:grpSp>
          <p:nvGrpSpPr>
            <p:cNvPr id="17" name="Group 17"/>
            <p:cNvGrpSpPr>
              <a:grpSpLocks/>
            </p:cNvGrpSpPr>
            <p:nvPr/>
          </p:nvGrpSpPr>
          <p:grpSpPr bwMode="auto">
            <a:xfrm>
              <a:off x="2668" y="958"/>
              <a:ext cx="1890" cy="1066"/>
              <a:chOff x="2646" y="1228"/>
              <a:chExt cx="1890" cy="1066"/>
            </a:xfrm>
          </p:grpSpPr>
          <p:grpSp>
            <p:nvGrpSpPr>
              <p:cNvPr id="18" name="Group 18"/>
              <p:cNvGrpSpPr>
                <a:grpSpLocks/>
              </p:cNvGrpSpPr>
              <p:nvPr/>
            </p:nvGrpSpPr>
            <p:grpSpPr bwMode="auto">
              <a:xfrm>
                <a:off x="2646" y="1228"/>
                <a:ext cx="1890" cy="1066"/>
                <a:chOff x="2646" y="1228"/>
                <a:chExt cx="1890" cy="1066"/>
              </a:xfrm>
            </p:grpSpPr>
            <p:sp>
              <p:nvSpPr>
                <p:cNvPr id="23" name="AutoShape 19"/>
                <p:cNvSpPr>
                  <a:spLocks noChangeArrowheads="1"/>
                </p:cNvSpPr>
                <p:nvPr/>
              </p:nvSpPr>
              <p:spPr bwMode="auto">
                <a:xfrm>
                  <a:off x="2646" y="1255"/>
                  <a:ext cx="1890" cy="1039"/>
                </a:xfrm>
                <a:prstGeom prst="roundRect">
                  <a:avLst>
                    <a:gd name="adj" fmla="val 1755"/>
                  </a:avLst>
                </a:prstGeom>
                <a:gradFill rotWithShape="1">
                  <a:gsLst>
                    <a:gs pos="0">
                      <a:srgbClr val="F3F2F7"/>
                    </a:gs>
                    <a:gs pos="100000">
                      <a:srgbClr val="FDFDFB">
                        <a:alpha val="0"/>
                      </a:srgbClr>
                    </a:gs>
                  </a:gsLst>
                  <a:lin ang="0" scaled="1"/>
                </a:gradFill>
                <a:ln w="6350">
                  <a:solidFill>
                    <a:srgbClr val="949295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4" name="AutoShape 20"/>
                <p:cNvSpPr>
                  <a:spLocks noChangeArrowheads="1"/>
                </p:cNvSpPr>
                <p:nvPr/>
              </p:nvSpPr>
              <p:spPr bwMode="auto">
                <a:xfrm>
                  <a:off x="2646" y="1255"/>
                  <a:ext cx="1890" cy="181"/>
                </a:xfrm>
                <a:prstGeom prst="roundRect">
                  <a:avLst>
                    <a:gd name="adj" fmla="val 1755"/>
                  </a:avLst>
                </a:prstGeom>
                <a:gradFill rotWithShape="1"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E8E6E9"/>
                    </a:gs>
                  </a:gsLst>
                  <a:lin ang="5400000" scaled="1"/>
                </a:gra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>
                  <a:off x="2646" y="1436"/>
                  <a:ext cx="1890" cy="1"/>
                </a:xfrm>
                <a:prstGeom prst="line">
                  <a:avLst/>
                </a:prstGeom>
                <a:noFill/>
                <a:ln w="6350">
                  <a:solidFill>
                    <a:srgbClr val="949295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653" y="1228"/>
                  <a:ext cx="1647" cy="23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 b="1" i="1">
                      <a:solidFill>
                        <a:srgbClr val="76889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Graphical Interface</a:t>
                  </a:r>
                  <a:endParaRPr lang="en-GB" sz="1800" b="1" i="1">
                    <a:solidFill>
                      <a:srgbClr val="76889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endParaRPr>
                </a:p>
              </p:txBody>
            </p:sp>
          </p:grpSp>
          <p:pic>
            <p:nvPicPr>
              <p:cNvPr id="21" name="Picture 23" descr="EllogonMainWindows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699" y="1461"/>
                <a:ext cx="966" cy="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" name="Picture 24" descr="Ion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402" y="1525"/>
                <a:ext cx="1086" cy="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9" name="Picture 25" descr="kappfinde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200" y="965"/>
              <a:ext cx="358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" name="Group 26"/>
          <p:cNvGrpSpPr>
            <a:grpSpLocks/>
          </p:cNvGrpSpPr>
          <p:nvPr/>
        </p:nvGrpSpPr>
        <p:grpSpPr bwMode="auto">
          <a:xfrm>
            <a:off x="1300163" y="3209925"/>
            <a:ext cx="1041400" cy="488950"/>
            <a:chOff x="1113" y="2056"/>
            <a:chExt cx="656" cy="308"/>
          </a:xfrm>
        </p:grpSpPr>
        <p:pic>
          <p:nvPicPr>
            <p:cNvPr id="28" name="Picture 27" descr="ArrowDown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113" y="2056"/>
              <a:ext cx="32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8" descr="ArrowDown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443" y="2056"/>
              <a:ext cx="32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" name="Group 29"/>
          <p:cNvGrpSpPr>
            <a:grpSpLocks/>
          </p:cNvGrpSpPr>
          <p:nvPr/>
        </p:nvGrpSpPr>
        <p:grpSpPr bwMode="auto">
          <a:xfrm>
            <a:off x="4645025" y="3209925"/>
            <a:ext cx="1038225" cy="488950"/>
            <a:chOff x="3220" y="2056"/>
            <a:chExt cx="654" cy="308"/>
          </a:xfrm>
        </p:grpSpPr>
        <p:pic>
          <p:nvPicPr>
            <p:cNvPr id="31" name="Picture 30" descr="ArrowDown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548" y="2056"/>
              <a:ext cx="32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31" descr="ArrowDown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220" y="2056"/>
              <a:ext cx="32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" name="Group 32"/>
          <p:cNvGrpSpPr>
            <a:grpSpLocks/>
          </p:cNvGrpSpPr>
          <p:nvPr/>
        </p:nvGrpSpPr>
        <p:grpSpPr bwMode="auto">
          <a:xfrm>
            <a:off x="3200400" y="1790700"/>
            <a:ext cx="509588" cy="1057275"/>
            <a:chOff x="2310" y="1162"/>
            <a:chExt cx="321" cy="666"/>
          </a:xfrm>
        </p:grpSpPr>
        <p:pic>
          <p:nvPicPr>
            <p:cNvPr id="34" name="Picture 33" descr="ArrowDown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323" y="1162"/>
              <a:ext cx="30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4" descr="ArrowDown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310" y="1502"/>
              <a:ext cx="30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" name="Group 44"/>
          <p:cNvGrpSpPr>
            <a:grpSpLocks/>
          </p:cNvGrpSpPr>
          <p:nvPr/>
        </p:nvGrpSpPr>
        <p:grpSpPr bwMode="auto">
          <a:xfrm>
            <a:off x="6769100" y="1509713"/>
            <a:ext cx="1657350" cy="3522662"/>
            <a:chOff x="4558" y="985"/>
            <a:chExt cx="1044" cy="2219"/>
          </a:xfrm>
        </p:grpSpPr>
        <p:sp>
          <p:nvSpPr>
            <p:cNvPr id="37" name="AutoShape 45" descr="redfiber"/>
            <p:cNvSpPr>
              <a:spLocks noChangeArrowheads="1"/>
            </p:cNvSpPr>
            <p:nvPr/>
          </p:nvSpPr>
          <p:spPr bwMode="auto">
            <a:xfrm>
              <a:off x="4696" y="985"/>
              <a:ext cx="906" cy="2219"/>
            </a:xfrm>
            <a:prstGeom prst="roundRect">
              <a:avLst>
                <a:gd name="adj" fmla="val 1755"/>
              </a:avLst>
            </a:prstGeom>
            <a:blipFill dpi="0" rotWithShape="1">
              <a:blip r:embed="rId13" cstate="print"/>
              <a:srcRect/>
              <a:tile tx="0" ty="0" sx="100000" sy="100000" flip="none" algn="tl"/>
            </a:blip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" name="AutoShape 46"/>
            <p:cNvSpPr>
              <a:spLocks noChangeArrowheads="1"/>
            </p:cNvSpPr>
            <p:nvPr/>
          </p:nvSpPr>
          <p:spPr bwMode="auto">
            <a:xfrm>
              <a:off x="4698" y="988"/>
              <a:ext cx="178" cy="2215"/>
            </a:xfrm>
            <a:prstGeom prst="roundRect">
              <a:avLst>
                <a:gd name="adj" fmla="val 10111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" name="Text Box 47"/>
            <p:cNvSpPr txBox="1">
              <a:spLocks noChangeArrowheads="1"/>
            </p:cNvSpPr>
            <p:nvPr/>
          </p:nvSpPr>
          <p:spPr bwMode="auto">
            <a:xfrm flipV="1">
              <a:off x="4626" y="1693"/>
              <a:ext cx="289" cy="1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Services</a:t>
              </a:r>
              <a:endParaRPr lang="el-GR" sz="1800" b="1" i="1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Text Box 48"/>
            <p:cNvSpPr txBox="1">
              <a:spLocks noChangeArrowheads="1"/>
            </p:cNvSpPr>
            <p:nvPr/>
          </p:nvSpPr>
          <p:spPr bwMode="auto">
            <a:xfrm>
              <a:off x="4876" y="985"/>
              <a:ext cx="726" cy="21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0099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Internet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 b="1">
                  <a:solidFill>
                    <a:srgbClr val="0099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(HTTP, FTP, SOAP)</a:t>
              </a:r>
            </a:p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Operating System Services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(ActiveX, COM, DDE)</a:t>
              </a:r>
            </a:p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CC99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Database </a:t>
              </a:r>
              <a:r>
                <a:rPr lang="en-US" sz="1400" b="1">
                  <a:solidFill>
                    <a:srgbClr val="CC99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Connectivity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 b="1">
                  <a:solidFill>
                    <a:srgbClr val="CC99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(ODBC)</a:t>
              </a:r>
            </a:p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…</a:t>
              </a:r>
              <a:endParaRPr lang="el-GR" sz="3600" b="1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pic>
          <p:nvPicPr>
            <p:cNvPr id="41" name="Picture 49" descr="ArrowDown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579" y="1276"/>
              <a:ext cx="13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50" descr="ArrowDown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558" y="1470"/>
              <a:ext cx="13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51" descr="ArrowDown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571" y="2876"/>
              <a:ext cx="13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52" descr="ArrowDown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558" y="2694"/>
              <a:ext cx="13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" name="Group 53"/>
          <p:cNvGrpSpPr>
            <a:grpSpLocks/>
          </p:cNvGrpSpPr>
          <p:nvPr/>
        </p:nvGrpSpPr>
        <p:grpSpPr bwMode="auto">
          <a:xfrm>
            <a:off x="576263" y="5403850"/>
            <a:ext cx="2738437" cy="887413"/>
            <a:chOff x="657" y="3438"/>
            <a:chExt cx="1725" cy="559"/>
          </a:xfrm>
        </p:grpSpPr>
        <p:sp>
          <p:nvSpPr>
            <p:cNvPr id="46" name="AutoShape 54"/>
            <p:cNvSpPr>
              <a:spLocks noChangeArrowheads="1"/>
            </p:cNvSpPr>
            <p:nvPr/>
          </p:nvSpPr>
          <p:spPr bwMode="auto">
            <a:xfrm>
              <a:off x="658" y="3464"/>
              <a:ext cx="1724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7" name="AutoShape 55"/>
            <p:cNvSpPr>
              <a:spLocks noChangeArrowheads="1"/>
            </p:cNvSpPr>
            <p:nvPr/>
          </p:nvSpPr>
          <p:spPr bwMode="auto">
            <a:xfrm>
              <a:off x="657" y="3465"/>
              <a:ext cx="1725" cy="517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FFFFCC"/>
                </a:gs>
                <a:gs pos="100000">
                  <a:srgbClr val="FDFDFB">
                    <a:alpha val="0"/>
                  </a:srgbClr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" name="AutoShape 56"/>
            <p:cNvSpPr>
              <a:spLocks noChangeArrowheads="1"/>
            </p:cNvSpPr>
            <p:nvPr/>
          </p:nvSpPr>
          <p:spPr bwMode="auto">
            <a:xfrm>
              <a:off x="658" y="3465"/>
              <a:ext cx="1724" cy="181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9" name="Line 57"/>
            <p:cNvSpPr>
              <a:spLocks noChangeShapeType="1"/>
            </p:cNvSpPr>
            <p:nvPr/>
          </p:nvSpPr>
          <p:spPr bwMode="auto">
            <a:xfrm>
              <a:off x="658" y="3646"/>
              <a:ext cx="1724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Text Box 58"/>
            <p:cNvSpPr txBox="1">
              <a:spLocks noChangeArrowheads="1"/>
            </p:cNvSpPr>
            <p:nvPr/>
          </p:nvSpPr>
          <p:spPr bwMode="auto">
            <a:xfrm>
              <a:off x="657" y="3438"/>
              <a:ext cx="1647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Operating System</a:t>
              </a:r>
              <a:endParaRPr lang="en-GB" sz="1800" b="1" i="1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pic>
          <p:nvPicPr>
            <p:cNvPr id="51" name="Picture 59" descr="penguin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30" y="3669"/>
              <a:ext cx="306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" name="Picture 60" descr="Windows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701" y="3642"/>
              <a:ext cx="333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61" descr="folder3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680" y="3653"/>
              <a:ext cx="306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62" descr="folder3_green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84" y="3653"/>
              <a:ext cx="306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63" descr="folder3_grey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088" y="3653"/>
              <a:ext cx="306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64" descr="folder3_yellow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1304" y="3653"/>
              <a:ext cx="306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5" name="Group 68"/>
          <p:cNvGrpSpPr>
            <a:grpSpLocks/>
          </p:cNvGrpSpPr>
          <p:nvPr/>
        </p:nvGrpSpPr>
        <p:grpSpPr bwMode="auto">
          <a:xfrm>
            <a:off x="7461250" y="5427663"/>
            <a:ext cx="1071563" cy="846137"/>
            <a:chOff x="4994" y="3453"/>
            <a:chExt cx="675" cy="533"/>
          </a:xfrm>
        </p:grpSpPr>
        <p:sp>
          <p:nvSpPr>
            <p:cNvPr id="58" name="AutoShape 69"/>
            <p:cNvSpPr>
              <a:spLocks noChangeArrowheads="1"/>
            </p:cNvSpPr>
            <p:nvPr/>
          </p:nvSpPr>
          <p:spPr bwMode="auto">
            <a:xfrm>
              <a:off x="4995" y="3468"/>
              <a:ext cx="674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9" name="AutoShape 70"/>
            <p:cNvSpPr>
              <a:spLocks noChangeArrowheads="1"/>
            </p:cNvSpPr>
            <p:nvPr/>
          </p:nvSpPr>
          <p:spPr bwMode="auto">
            <a:xfrm>
              <a:off x="4994" y="3469"/>
              <a:ext cx="675" cy="517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FF0000">
                    <a:alpha val="50000"/>
                  </a:srgbClr>
                </a:gs>
                <a:gs pos="100000">
                  <a:srgbClr val="FDFDFB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0" name="AutoShape 71"/>
            <p:cNvSpPr>
              <a:spLocks noChangeArrowheads="1"/>
            </p:cNvSpPr>
            <p:nvPr/>
          </p:nvSpPr>
          <p:spPr bwMode="auto">
            <a:xfrm>
              <a:off x="4995" y="3469"/>
              <a:ext cx="674" cy="118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" name="Line 72"/>
            <p:cNvSpPr>
              <a:spLocks noChangeShapeType="1"/>
            </p:cNvSpPr>
            <p:nvPr/>
          </p:nvSpPr>
          <p:spPr bwMode="auto">
            <a:xfrm>
              <a:off x="4995" y="3590"/>
              <a:ext cx="674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Text Box 73"/>
            <p:cNvSpPr txBox="1">
              <a:spLocks noChangeArrowheads="1"/>
            </p:cNvSpPr>
            <p:nvPr/>
          </p:nvSpPr>
          <p:spPr bwMode="auto">
            <a:xfrm>
              <a:off x="4994" y="3453"/>
              <a:ext cx="675" cy="13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???</a:t>
              </a:r>
              <a:endParaRPr lang="en-GB" sz="1400" b="1" i="1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pic>
          <p:nvPicPr>
            <p:cNvPr id="63" name="Picture 74" descr="folder2_grey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4996" y="3601"/>
              <a:ext cx="38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" name="Picture 75" descr="unknown2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5243" y="3589"/>
              <a:ext cx="37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7" name="Group 76"/>
          <p:cNvGrpSpPr>
            <a:grpSpLocks/>
          </p:cNvGrpSpPr>
          <p:nvPr/>
        </p:nvGrpSpPr>
        <p:grpSpPr bwMode="auto">
          <a:xfrm>
            <a:off x="1404938" y="4995863"/>
            <a:ext cx="1055687" cy="488950"/>
            <a:chOff x="1179" y="3181"/>
            <a:chExt cx="665" cy="308"/>
          </a:xfrm>
        </p:grpSpPr>
        <p:pic>
          <p:nvPicPr>
            <p:cNvPr id="66" name="Picture 77" descr="ArrowDown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518" y="3181"/>
              <a:ext cx="32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78" descr="ArrowDown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179" y="3181"/>
              <a:ext cx="32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5" name="Group 79"/>
          <p:cNvGrpSpPr>
            <a:grpSpLocks/>
          </p:cNvGrpSpPr>
          <p:nvPr/>
        </p:nvGrpSpPr>
        <p:grpSpPr bwMode="auto">
          <a:xfrm>
            <a:off x="3600450" y="5019675"/>
            <a:ext cx="1082675" cy="1271588"/>
            <a:chOff x="2562" y="3196"/>
            <a:chExt cx="682" cy="801"/>
          </a:xfrm>
        </p:grpSpPr>
        <p:sp>
          <p:nvSpPr>
            <p:cNvPr id="69" name="AutoShape 80"/>
            <p:cNvSpPr>
              <a:spLocks noChangeArrowheads="1"/>
            </p:cNvSpPr>
            <p:nvPr/>
          </p:nvSpPr>
          <p:spPr bwMode="auto">
            <a:xfrm>
              <a:off x="2565" y="3468"/>
              <a:ext cx="674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0" name="AutoShape 81"/>
            <p:cNvSpPr>
              <a:spLocks noChangeArrowheads="1"/>
            </p:cNvSpPr>
            <p:nvPr/>
          </p:nvSpPr>
          <p:spPr bwMode="auto">
            <a:xfrm>
              <a:off x="2564" y="3469"/>
              <a:ext cx="675" cy="517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0099CC">
                    <a:alpha val="50000"/>
                  </a:srgbClr>
                </a:gs>
                <a:gs pos="100000">
                  <a:srgbClr val="FDFDFB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" name="AutoShape 82"/>
            <p:cNvSpPr>
              <a:spLocks noChangeArrowheads="1"/>
            </p:cNvSpPr>
            <p:nvPr/>
          </p:nvSpPr>
          <p:spPr bwMode="auto">
            <a:xfrm>
              <a:off x="2565" y="3469"/>
              <a:ext cx="674" cy="118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" name="Line 83"/>
            <p:cNvSpPr>
              <a:spLocks noChangeShapeType="1"/>
            </p:cNvSpPr>
            <p:nvPr/>
          </p:nvSpPr>
          <p:spPr bwMode="auto">
            <a:xfrm>
              <a:off x="2565" y="3590"/>
              <a:ext cx="674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Text Box 84"/>
            <p:cNvSpPr txBox="1">
              <a:spLocks noChangeArrowheads="1"/>
            </p:cNvSpPr>
            <p:nvPr/>
          </p:nvSpPr>
          <p:spPr bwMode="auto">
            <a:xfrm>
              <a:off x="2564" y="3453"/>
              <a:ext cx="675" cy="13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XML</a:t>
              </a:r>
              <a:endParaRPr lang="en-GB" sz="1400" b="1" i="1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pic>
          <p:nvPicPr>
            <p:cNvPr id="74" name="Picture 85" descr="XMLDocument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2854" y="3607"/>
              <a:ext cx="390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" name="Picture 86" descr="folder2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2562" y="3602"/>
              <a:ext cx="38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Picture 87" descr="UpDownArrow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2812" y="3196"/>
              <a:ext cx="17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" name="Group 88"/>
          <p:cNvGrpSpPr>
            <a:grpSpLocks/>
          </p:cNvGrpSpPr>
          <p:nvPr/>
        </p:nvGrpSpPr>
        <p:grpSpPr bwMode="auto">
          <a:xfrm>
            <a:off x="4746625" y="5019675"/>
            <a:ext cx="1071563" cy="1257300"/>
            <a:chOff x="3284" y="3196"/>
            <a:chExt cx="675" cy="792"/>
          </a:xfrm>
        </p:grpSpPr>
        <p:sp>
          <p:nvSpPr>
            <p:cNvPr id="78" name="AutoShape 89"/>
            <p:cNvSpPr>
              <a:spLocks noChangeArrowheads="1"/>
            </p:cNvSpPr>
            <p:nvPr/>
          </p:nvSpPr>
          <p:spPr bwMode="auto">
            <a:xfrm>
              <a:off x="3285" y="3468"/>
              <a:ext cx="674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" name="AutoShape 90"/>
            <p:cNvSpPr>
              <a:spLocks noChangeArrowheads="1"/>
            </p:cNvSpPr>
            <p:nvPr/>
          </p:nvSpPr>
          <p:spPr bwMode="auto">
            <a:xfrm>
              <a:off x="3284" y="3469"/>
              <a:ext cx="675" cy="517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008000">
                    <a:alpha val="25000"/>
                  </a:srgbClr>
                </a:gs>
                <a:gs pos="100000">
                  <a:srgbClr val="FDFDFB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0" name="AutoShape 91"/>
            <p:cNvSpPr>
              <a:spLocks noChangeArrowheads="1"/>
            </p:cNvSpPr>
            <p:nvPr/>
          </p:nvSpPr>
          <p:spPr bwMode="auto">
            <a:xfrm>
              <a:off x="3285" y="3469"/>
              <a:ext cx="674" cy="118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1" name="Line 92"/>
            <p:cNvSpPr>
              <a:spLocks noChangeShapeType="1"/>
            </p:cNvSpPr>
            <p:nvPr/>
          </p:nvSpPr>
          <p:spPr bwMode="auto">
            <a:xfrm>
              <a:off x="3285" y="3590"/>
              <a:ext cx="674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2" name="Text Box 93"/>
            <p:cNvSpPr txBox="1">
              <a:spLocks noChangeArrowheads="1"/>
            </p:cNvSpPr>
            <p:nvPr/>
          </p:nvSpPr>
          <p:spPr bwMode="auto">
            <a:xfrm>
              <a:off x="3284" y="3453"/>
              <a:ext cx="675" cy="13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i="1" dirty="0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Ellogon</a:t>
              </a:r>
              <a:endParaRPr lang="en-GB" sz="1400" b="1" i="1" dirty="0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pic>
          <p:nvPicPr>
            <p:cNvPr id="83" name="Picture 94" descr="unknown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3576" y="3605"/>
              <a:ext cx="38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4" name="Picture 95" descr="folder2_green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3284" y="3603"/>
              <a:ext cx="383" cy="383"/>
            </a:xfrm>
            <a:prstGeom prst="rect">
              <a:avLst/>
            </a:prstGeom>
            <a:noFill/>
          </p:spPr>
        </p:pic>
        <p:pic>
          <p:nvPicPr>
            <p:cNvPr id="85" name="Picture 96" descr="EllogonLogo_EGear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3576" y="3726"/>
              <a:ext cx="21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6" name="Picture 97" descr="UpDownArrow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519" y="3196"/>
              <a:ext cx="17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7" name="Group 98"/>
          <p:cNvGrpSpPr>
            <a:grpSpLocks/>
          </p:cNvGrpSpPr>
          <p:nvPr/>
        </p:nvGrpSpPr>
        <p:grpSpPr bwMode="auto">
          <a:xfrm>
            <a:off x="5881688" y="5019675"/>
            <a:ext cx="1520825" cy="1268413"/>
            <a:chOff x="3999" y="3196"/>
            <a:chExt cx="958" cy="799"/>
          </a:xfrm>
        </p:grpSpPr>
        <p:sp>
          <p:nvSpPr>
            <p:cNvPr id="88" name="AutoShape 99"/>
            <p:cNvSpPr>
              <a:spLocks noChangeArrowheads="1"/>
            </p:cNvSpPr>
            <p:nvPr/>
          </p:nvSpPr>
          <p:spPr bwMode="auto">
            <a:xfrm>
              <a:off x="4000" y="3468"/>
              <a:ext cx="957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" name="AutoShape 100"/>
            <p:cNvSpPr>
              <a:spLocks noChangeArrowheads="1"/>
            </p:cNvSpPr>
            <p:nvPr/>
          </p:nvSpPr>
          <p:spPr bwMode="auto">
            <a:xfrm>
              <a:off x="3999" y="3469"/>
              <a:ext cx="958" cy="517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FFFFCC"/>
                </a:gs>
                <a:gs pos="100000">
                  <a:srgbClr val="FDFDFB">
                    <a:alpha val="0"/>
                  </a:srgbClr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0" name="AutoShape 101"/>
            <p:cNvSpPr>
              <a:spLocks noChangeArrowheads="1"/>
            </p:cNvSpPr>
            <p:nvPr/>
          </p:nvSpPr>
          <p:spPr bwMode="auto">
            <a:xfrm>
              <a:off x="4000" y="3469"/>
              <a:ext cx="957" cy="122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1" name="Line 102"/>
            <p:cNvSpPr>
              <a:spLocks noChangeShapeType="1"/>
            </p:cNvSpPr>
            <p:nvPr/>
          </p:nvSpPr>
          <p:spPr bwMode="auto">
            <a:xfrm>
              <a:off x="4000" y="3590"/>
              <a:ext cx="957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2" name="Text Box 103"/>
            <p:cNvSpPr txBox="1">
              <a:spLocks noChangeArrowheads="1"/>
            </p:cNvSpPr>
            <p:nvPr/>
          </p:nvSpPr>
          <p:spPr bwMode="auto">
            <a:xfrm>
              <a:off x="3999" y="3453"/>
              <a:ext cx="958" cy="13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Databases</a:t>
              </a:r>
              <a:endParaRPr lang="en-GB" sz="1400" b="1" i="1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pic>
          <p:nvPicPr>
            <p:cNvPr id="93" name="Picture 104" descr="folder2_yellow"/>
            <p:cNvPicPr>
              <a:picLocks noChangeAspect="1" noChangeArrowheads="1"/>
            </p:cNvPicPr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4123" y="3605"/>
              <a:ext cx="38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4" name="Picture 105" descr="spreadsheet"/>
            <p:cNvPicPr>
              <a:picLocks noChangeAspect="1" noChangeArrowheads="1"/>
            </p:cNvPicPr>
            <p:nvPr/>
          </p:nvPicPr>
          <p:blipFill>
            <a:blip r:embed="rId29" cstate="print"/>
            <a:srcRect/>
            <a:stretch>
              <a:fillRect/>
            </a:stretch>
          </p:blipFill>
          <p:spPr bwMode="auto">
            <a:xfrm>
              <a:off x="4393" y="3612"/>
              <a:ext cx="38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Picture 106" descr="UpDownArrow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4313" y="3196"/>
              <a:ext cx="17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7" name="Group 110"/>
          <p:cNvGrpSpPr>
            <a:grpSpLocks/>
          </p:cNvGrpSpPr>
          <p:nvPr/>
        </p:nvGrpSpPr>
        <p:grpSpPr bwMode="auto">
          <a:xfrm>
            <a:off x="684213" y="3698875"/>
            <a:ext cx="6084887" cy="1333500"/>
            <a:chOff x="725" y="2364"/>
            <a:chExt cx="3833" cy="840"/>
          </a:xfrm>
        </p:grpSpPr>
        <p:sp>
          <p:nvSpPr>
            <p:cNvPr id="97" name="AutoShape 36"/>
            <p:cNvSpPr>
              <a:spLocks noChangeArrowheads="1"/>
            </p:cNvSpPr>
            <p:nvPr/>
          </p:nvSpPr>
          <p:spPr bwMode="auto">
            <a:xfrm>
              <a:off x="725" y="2391"/>
              <a:ext cx="3833" cy="813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008000">
                    <a:alpha val="14999"/>
                  </a:srgbClr>
                </a:gs>
                <a:gs pos="50000">
                  <a:srgbClr val="CCFFCC">
                    <a:alpha val="14999"/>
                  </a:srgbClr>
                </a:gs>
                <a:gs pos="100000">
                  <a:srgbClr val="008000">
                    <a:alpha val="14999"/>
                  </a:srgbClr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8" name="AutoShape 37"/>
            <p:cNvSpPr>
              <a:spLocks noChangeArrowheads="1"/>
            </p:cNvSpPr>
            <p:nvPr/>
          </p:nvSpPr>
          <p:spPr bwMode="auto">
            <a:xfrm>
              <a:off x="736" y="2404"/>
              <a:ext cx="3810" cy="170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9" name="Line 38"/>
            <p:cNvSpPr>
              <a:spLocks noChangeShapeType="1"/>
            </p:cNvSpPr>
            <p:nvPr/>
          </p:nvSpPr>
          <p:spPr bwMode="auto">
            <a:xfrm>
              <a:off x="725" y="2572"/>
              <a:ext cx="3833" cy="1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Text Box 39"/>
            <p:cNvSpPr txBox="1">
              <a:spLocks noChangeArrowheads="1"/>
            </p:cNvSpPr>
            <p:nvPr/>
          </p:nvSpPr>
          <p:spPr bwMode="auto">
            <a:xfrm>
              <a:off x="739" y="2364"/>
              <a:ext cx="33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Collection – Document Manager</a:t>
              </a:r>
              <a:endParaRPr lang="en-GB" sz="1800" b="1" i="1"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grpSp>
          <p:nvGrpSpPr>
            <p:cNvPr id="96" name="Group 65"/>
            <p:cNvGrpSpPr>
              <a:grpSpLocks/>
            </p:cNvGrpSpPr>
            <p:nvPr/>
          </p:nvGrpSpPr>
          <p:grpSpPr bwMode="auto">
            <a:xfrm>
              <a:off x="2777" y="2821"/>
              <a:ext cx="1736" cy="382"/>
              <a:chOff x="3729" y="2821"/>
              <a:chExt cx="1736" cy="382"/>
            </a:xfrm>
          </p:grpSpPr>
          <p:sp>
            <p:nvSpPr>
              <p:cNvPr id="105" name="AutoShape 66"/>
              <p:cNvSpPr>
                <a:spLocks noChangeArrowheads="1"/>
              </p:cNvSpPr>
              <p:nvPr/>
            </p:nvSpPr>
            <p:spPr bwMode="auto">
              <a:xfrm>
                <a:off x="3729" y="2821"/>
                <a:ext cx="1735" cy="382"/>
              </a:xfrm>
              <a:prstGeom prst="roundRect">
                <a:avLst>
                  <a:gd name="adj" fmla="val 7144"/>
                </a:avLst>
              </a:prstGeom>
              <a:solidFill>
                <a:srgbClr val="FFFFFF"/>
              </a:solidFill>
              <a:ln w="635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06" name="AutoShape 67"/>
              <p:cNvSpPr>
                <a:spLocks noChangeArrowheads="1"/>
              </p:cNvSpPr>
              <p:nvPr/>
            </p:nvSpPr>
            <p:spPr bwMode="auto">
              <a:xfrm>
                <a:off x="3729" y="2822"/>
                <a:ext cx="1736" cy="381"/>
              </a:xfrm>
              <a:prstGeom prst="roundRect">
                <a:avLst>
                  <a:gd name="adj" fmla="val 5801"/>
                </a:avLst>
              </a:prstGeom>
              <a:gradFill rotWithShape="1">
                <a:gsLst>
                  <a:gs pos="0">
                    <a:srgbClr val="FFCC99">
                      <a:alpha val="60001"/>
                    </a:srgbClr>
                  </a:gs>
                  <a:gs pos="100000">
                    <a:srgbClr val="FFE5CB">
                      <a:alpha val="60001"/>
                    </a:srgbClr>
                  </a:gs>
                </a:gsLst>
                <a:lin ang="5400000" scaled="1"/>
              </a:gradFill>
              <a:ln w="6350">
                <a:solidFill>
                  <a:srgbClr val="949295"/>
                </a:solidFill>
                <a:round/>
                <a:headEnd/>
                <a:tailEnd/>
              </a:ln>
              <a:effectLst/>
            </p:spPr>
            <p:txBody>
              <a:bodyPr lIns="0" rIns="0" anchor="ctr"/>
              <a:lstStyle/>
              <a:p>
                <a:pPr algn="ctr"/>
                <a:r>
                  <a:rPr lang="en-US" sz="1800" b="1" i="1">
                    <a:solidFill>
                      <a:srgbClr val="76889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Storage Format Abstraction Layer</a:t>
                </a:r>
                <a:endParaRPr lang="el-GR" sz="18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</p:txBody>
          </p:sp>
        </p:grpSp>
        <p:sp>
          <p:nvSpPr>
            <p:cNvPr id="102" name="AutoShape 107"/>
            <p:cNvSpPr>
              <a:spLocks noChangeAspect="1" noChangeArrowheads="1"/>
            </p:cNvSpPr>
            <p:nvPr/>
          </p:nvSpPr>
          <p:spPr bwMode="auto">
            <a:xfrm>
              <a:off x="960" y="2653"/>
              <a:ext cx="1079" cy="547"/>
            </a:xfrm>
            <a:prstGeom prst="flowChartAlternateProcess">
              <a:avLst/>
            </a:prstGeom>
            <a:gradFill rotWithShape="1">
              <a:gsLst>
                <a:gs pos="0">
                  <a:srgbClr val="CFDFFF"/>
                </a:gs>
                <a:gs pos="50000">
                  <a:srgbClr val="A1C0FF"/>
                </a:gs>
                <a:gs pos="100000">
                  <a:srgbClr val="CFD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tIns="0" rIns="36000" bIns="0"/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l-GR" sz="2000" b="1">
                  <a:solidFill>
                    <a:srgbClr val="003399"/>
                  </a:solidFill>
                  <a:latin typeface="Arial" charset="0"/>
                </a:rPr>
                <a:t>C++ API</a:t>
              </a:r>
              <a:endParaRPr kumimoji="0" lang="el-GR" sz="3200" i="1">
                <a:solidFill>
                  <a:schemeClr val="bg2"/>
                </a:solidFill>
              </a:endParaRPr>
            </a:p>
          </p:txBody>
        </p:sp>
        <p:sp>
          <p:nvSpPr>
            <p:cNvPr id="103" name="AutoShape 108"/>
            <p:cNvSpPr>
              <a:spLocks noChangeAspect="1" noChangeArrowheads="1"/>
            </p:cNvSpPr>
            <p:nvPr/>
          </p:nvSpPr>
          <p:spPr bwMode="auto">
            <a:xfrm>
              <a:off x="1087" y="2894"/>
              <a:ext cx="813" cy="258"/>
            </a:xfrm>
            <a:prstGeom prst="flowChartAlternateProcess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tIns="0" rIns="36000" bIns="0"/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l-GR" sz="2000" b="1">
                  <a:solidFill>
                    <a:srgbClr val="00008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 API</a:t>
              </a:r>
              <a:endParaRPr kumimoji="0" lang="el-GR" sz="2000" i="1">
                <a:solidFill>
                  <a:schemeClr val="bg2"/>
                </a:solidFill>
              </a:endParaRPr>
            </a:p>
          </p:txBody>
        </p:sp>
        <p:sp>
          <p:nvSpPr>
            <p:cNvPr id="104" name="AutoShape 109"/>
            <p:cNvSpPr>
              <a:spLocks noChangeArrowheads="1"/>
            </p:cNvSpPr>
            <p:nvPr/>
          </p:nvSpPr>
          <p:spPr bwMode="auto">
            <a:xfrm>
              <a:off x="1789" y="2940"/>
              <a:ext cx="1088" cy="147"/>
            </a:xfrm>
            <a:prstGeom prst="leftRightArrow">
              <a:avLst>
                <a:gd name="adj1" fmla="val 50000"/>
                <a:gd name="adj2" fmla="val 148027"/>
              </a:avLst>
            </a:prstGeom>
            <a:gradFill rotWithShape="1">
              <a:gsLst>
                <a:gs pos="0">
                  <a:srgbClr val="CCFFCC"/>
                </a:gs>
                <a:gs pos="50000">
                  <a:srgbClr val="00FF00"/>
                </a:gs>
                <a:gs pos="100000">
                  <a:srgbClr val="CCFFCC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10" name="Date Placeholder 3"/>
          <p:cNvSpPr>
            <a:spLocks noGrp="1"/>
          </p:cNvSpPr>
          <p:nvPr>
            <p:ph type="dt" sz="half" idx="10"/>
          </p:nvPr>
        </p:nvSpPr>
        <p:spPr>
          <a:xfrm>
            <a:off x="7086600" y="6308725"/>
            <a:ext cx="1328738" cy="304800"/>
          </a:xfrm>
        </p:spPr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1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775" y="6308725"/>
            <a:ext cx="6892925" cy="304800"/>
          </a:xfrm>
        </p:spPr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1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300788"/>
            <a:ext cx="457200" cy="304800"/>
          </a:xfrm>
        </p:spPr>
        <p:txBody>
          <a:bodyPr/>
          <a:lstStyle/>
          <a:p>
            <a:fld id="{B6F15528-21DE-4FAA-801E-634DDDAF4B2B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Ellogon Data Model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Ellogon and the challenge of threads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7</a:t>
            </a:fld>
            <a:endParaRPr lang="el-GR" dirty="0"/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609600" y="1233488"/>
            <a:ext cx="7813675" cy="4968875"/>
            <a:chOff x="680" y="799"/>
            <a:chExt cx="4922" cy="313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680" y="799"/>
              <a:ext cx="4922" cy="3130"/>
            </a:xfrm>
            <a:prstGeom prst="roundRect">
              <a:avLst>
                <a:gd name="adj" fmla="val 1755"/>
              </a:avLst>
            </a:prstGeom>
            <a:solidFill>
              <a:srgbClr val="FFFFFF"/>
            </a:soli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680" y="799"/>
              <a:ext cx="4922" cy="181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680" y="980"/>
              <a:ext cx="4922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2" name="Text Box 81"/>
          <p:cNvSpPr txBox="1">
            <a:spLocks noChangeArrowheads="1"/>
          </p:cNvSpPr>
          <p:nvPr/>
        </p:nvSpPr>
        <p:spPr bwMode="auto">
          <a:xfrm>
            <a:off x="2398712" y="3086100"/>
            <a:ext cx="725488" cy="1012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72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endParaRPr kumimoji="0" lang="en-US" sz="2000" i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82"/>
          <p:cNvGrpSpPr>
            <a:grpSpLocks/>
          </p:cNvGrpSpPr>
          <p:nvPr/>
        </p:nvGrpSpPr>
        <p:grpSpPr bwMode="auto">
          <a:xfrm>
            <a:off x="1306512" y="2379663"/>
            <a:ext cx="2757488" cy="604837"/>
            <a:chOff x="3605" y="13711"/>
            <a:chExt cx="4341" cy="952"/>
          </a:xfrm>
        </p:grpSpPr>
        <p:sp>
          <p:nvSpPr>
            <p:cNvPr id="14" name="AutoShape 83"/>
            <p:cNvSpPr>
              <a:spLocks noChangeArrowheads="1"/>
            </p:cNvSpPr>
            <p:nvPr/>
          </p:nvSpPr>
          <p:spPr bwMode="auto">
            <a:xfrm>
              <a:off x="3652" y="13711"/>
              <a:ext cx="4273" cy="952"/>
            </a:xfrm>
            <a:prstGeom prst="roundRect">
              <a:avLst>
                <a:gd name="adj" fmla="val 10269"/>
              </a:avLst>
            </a:prstGeom>
            <a:gradFill rotWithShape="1">
              <a:gsLst>
                <a:gs pos="0">
                  <a:srgbClr val="D7F5FF"/>
                </a:gs>
                <a:gs pos="100000">
                  <a:srgbClr val="FFFFFF"/>
                </a:gs>
              </a:gsLst>
              <a:lin ang="0" scaled="1"/>
            </a:gradFill>
            <a:ln w="635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lIns="74066" tIns="37033" rIns="74066" bIns="37033" anchor="ctr"/>
            <a:lstStyle/>
            <a:p>
              <a:pPr algn="ctr" eaLnBrk="0" hangingPunct="0">
                <a:spcBef>
                  <a:spcPct val="50000"/>
                </a:spcBef>
              </a:pPr>
              <a:endParaRPr kumimoji="0" lang="el-GR" sz="2000" i="1">
                <a:solidFill>
                  <a:schemeClr val="bg2"/>
                </a:solidFill>
              </a:endParaRPr>
            </a:p>
          </p:txBody>
        </p:sp>
        <p:sp>
          <p:nvSpPr>
            <p:cNvPr id="15" name="Text Box 84"/>
            <p:cNvSpPr txBox="1">
              <a:spLocks noChangeArrowheads="1"/>
            </p:cNvSpPr>
            <p:nvPr/>
          </p:nvSpPr>
          <p:spPr bwMode="auto">
            <a:xfrm>
              <a:off x="4733" y="13803"/>
              <a:ext cx="3213" cy="7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74066" tIns="37033" rIns="74066" bIns="37033"/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n-US" sz="2900" b="1" i="1">
                  <a:solidFill>
                    <a:srgbClr val="0099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Document</a:t>
              </a:r>
              <a:endParaRPr kumimoji="0" lang="en-US" sz="2000" i="1">
                <a:solidFill>
                  <a:schemeClr val="bg2"/>
                </a:solidFill>
              </a:endParaRPr>
            </a:p>
          </p:txBody>
        </p:sp>
        <p:pic>
          <p:nvPicPr>
            <p:cNvPr id="16" name="Picture 85" descr="source_moc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05" y="13731"/>
              <a:ext cx="933" cy="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Group 86"/>
          <p:cNvGrpSpPr>
            <a:grpSpLocks/>
          </p:cNvGrpSpPr>
          <p:nvPr/>
        </p:nvGrpSpPr>
        <p:grpSpPr bwMode="auto">
          <a:xfrm>
            <a:off x="1306512" y="3060700"/>
            <a:ext cx="2757488" cy="604838"/>
            <a:chOff x="3605" y="13711"/>
            <a:chExt cx="4341" cy="952"/>
          </a:xfrm>
        </p:grpSpPr>
        <p:sp>
          <p:nvSpPr>
            <p:cNvPr id="18" name="AutoShape 87"/>
            <p:cNvSpPr>
              <a:spLocks noChangeArrowheads="1"/>
            </p:cNvSpPr>
            <p:nvPr/>
          </p:nvSpPr>
          <p:spPr bwMode="auto">
            <a:xfrm>
              <a:off x="3652" y="13711"/>
              <a:ext cx="4273" cy="952"/>
            </a:xfrm>
            <a:prstGeom prst="roundRect">
              <a:avLst>
                <a:gd name="adj" fmla="val 10269"/>
              </a:avLst>
            </a:prstGeom>
            <a:gradFill rotWithShape="1">
              <a:gsLst>
                <a:gs pos="0">
                  <a:srgbClr val="D7F5FF"/>
                </a:gs>
                <a:gs pos="100000">
                  <a:srgbClr val="FFFFFF"/>
                </a:gs>
              </a:gsLst>
              <a:lin ang="0" scaled="1"/>
            </a:gradFill>
            <a:ln w="635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lIns="74066" tIns="37033" rIns="74066" bIns="37033" anchor="ctr"/>
            <a:lstStyle/>
            <a:p>
              <a:pPr algn="ctr" eaLnBrk="0" hangingPunct="0">
                <a:spcBef>
                  <a:spcPct val="50000"/>
                </a:spcBef>
              </a:pPr>
              <a:endParaRPr kumimoji="0" lang="el-GR" sz="2000" i="1">
                <a:solidFill>
                  <a:schemeClr val="bg2"/>
                </a:solidFill>
              </a:endParaRPr>
            </a:p>
          </p:txBody>
        </p:sp>
        <p:sp>
          <p:nvSpPr>
            <p:cNvPr id="19" name="Text Box 88"/>
            <p:cNvSpPr txBox="1">
              <a:spLocks noChangeArrowheads="1"/>
            </p:cNvSpPr>
            <p:nvPr/>
          </p:nvSpPr>
          <p:spPr bwMode="auto">
            <a:xfrm>
              <a:off x="4733" y="13803"/>
              <a:ext cx="3213" cy="7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74066" tIns="37033" rIns="74066" bIns="37033"/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n-US" sz="2900" b="1" i="1">
                  <a:solidFill>
                    <a:srgbClr val="0099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Document</a:t>
              </a:r>
              <a:endParaRPr kumimoji="0" lang="en-US" sz="2000" i="1">
                <a:solidFill>
                  <a:schemeClr val="bg2"/>
                </a:solidFill>
              </a:endParaRPr>
            </a:p>
          </p:txBody>
        </p:sp>
        <p:pic>
          <p:nvPicPr>
            <p:cNvPr id="20" name="Picture 89" descr="source_moc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05" y="13731"/>
              <a:ext cx="933" cy="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" name="Group 90"/>
          <p:cNvGrpSpPr>
            <a:grpSpLocks/>
          </p:cNvGrpSpPr>
          <p:nvPr/>
        </p:nvGrpSpPr>
        <p:grpSpPr bwMode="auto">
          <a:xfrm>
            <a:off x="1312862" y="4098925"/>
            <a:ext cx="2755900" cy="604838"/>
            <a:chOff x="3605" y="13711"/>
            <a:chExt cx="4341" cy="952"/>
          </a:xfrm>
        </p:grpSpPr>
        <p:sp>
          <p:nvSpPr>
            <p:cNvPr id="22" name="AutoShape 91"/>
            <p:cNvSpPr>
              <a:spLocks noChangeArrowheads="1"/>
            </p:cNvSpPr>
            <p:nvPr/>
          </p:nvSpPr>
          <p:spPr bwMode="auto">
            <a:xfrm>
              <a:off x="3652" y="13711"/>
              <a:ext cx="4273" cy="952"/>
            </a:xfrm>
            <a:prstGeom prst="roundRect">
              <a:avLst>
                <a:gd name="adj" fmla="val 10269"/>
              </a:avLst>
            </a:prstGeom>
            <a:gradFill rotWithShape="1">
              <a:gsLst>
                <a:gs pos="0">
                  <a:srgbClr val="D7F5FF"/>
                </a:gs>
                <a:gs pos="100000">
                  <a:srgbClr val="FFFFFF"/>
                </a:gs>
              </a:gsLst>
              <a:lin ang="0" scaled="1"/>
            </a:gradFill>
            <a:ln w="635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lIns="74066" tIns="37033" rIns="74066" bIns="37033" anchor="ctr"/>
            <a:lstStyle/>
            <a:p>
              <a:pPr algn="ctr" eaLnBrk="0" hangingPunct="0">
                <a:spcBef>
                  <a:spcPct val="50000"/>
                </a:spcBef>
              </a:pPr>
              <a:endParaRPr kumimoji="0" lang="el-GR" sz="2000" i="1">
                <a:solidFill>
                  <a:schemeClr val="bg2"/>
                </a:solidFill>
              </a:endParaRPr>
            </a:p>
          </p:txBody>
        </p:sp>
        <p:sp>
          <p:nvSpPr>
            <p:cNvPr id="23" name="Text Box 92"/>
            <p:cNvSpPr txBox="1">
              <a:spLocks noChangeArrowheads="1"/>
            </p:cNvSpPr>
            <p:nvPr/>
          </p:nvSpPr>
          <p:spPr bwMode="auto">
            <a:xfrm>
              <a:off x="4733" y="13803"/>
              <a:ext cx="3213" cy="7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74066" tIns="37033" rIns="74066" bIns="37033"/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n-US" sz="2900" b="1" i="1">
                  <a:solidFill>
                    <a:srgbClr val="0099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Document</a:t>
              </a:r>
              <a:endParaRPr kumimoji="0" lang="en-US" sz="2000" i="1">
                <a:solidFill>
                  <a:schemeClr val="bg2"/>
                </a:solidFill>
              </a:endParaRPr>
            </a:p>
          </p:txBody>
        </p:sp>
        <p:pic>
          <p:nvPicPr>
            <p:cNvPr id="24" name="Picture 93" descr="source_moc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05" y="13731"/>
              <a:ext cx="933" cy="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Line 94"/>
          <p:cNvSpPr>
            <a:spLocks noChangeShapeType="1"/>
          </p:cNvSpPr>
          <p:nvPr/>
        </p:nvSpPr>
        <p:spPr bwMode="auto">
          <a:xfrm>
            <a:off x="914400" y="2036763"/>
            <a:ext cx="0" cy="2405062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" name="Line 102"/>
          <p:cNvSpPr>
            <a:spLocks noChangeShapeType="1"/>
          </p:cNvSpPr>
          <p:nvPr/>
        </p:nvSpPr>
        <p:spPr bwMode="auto">
          <a:xfrm>
            <a:off x="895350" y="4408488"/>
            <a:ext cx="446087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7" name="Line 103"/>
          <p:cNvSpPr>
            <a:spLocks noChangeShapeType="1"/>
          </p:cNvSpPr>
          <p:nvPr/>
        </p:nvSpPr>
        <p:spPr bwMode="auto">
          <a:xfrm>
            <a:off x="895350" y="3379788"/>
            <a:ext cx="446087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Line 104"/>
          <p:cNvSpPr>
            <a:spLocks noChangeShapeType="1"/>
          </p:cNvSpPr>
          <p:nvPr/>
        </p:nvSpPr>
        <p:spPr bwMode="auto">
          <a:xfrm>
            <a:off x="895350" y="2684463"/>
            <a:ext cx="446087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29" name="Group 105"/>
          <p:cNvGrpSpPr>
            <a:grpSpLocks/>
          </p:cNvGrpSpPr>
          <p:nvPr/>
        </p:nvGrpSpPr>
        <p:grpSpPr bwMode="auto">
          <a:xfrm>
            <a:off x="4125912" y="1573213"/>
            <a:ext cx="2714625" cy="876300"/>
            <a:chOff x="3800" y="11767"/>
            <a:chExt cx="4275" cy="1380"/>
          </a:xfrm>
        </p:grpSpPr>
        <p:sp>
          <p:nvSpPr>
            <p:cNvPr id="30" name="AutoShape 106"/>
            <p:cNvSpPr>
              <a:spLocks noChangeArrowheads="1"/>
            </p:cNvSpPr>
            <p:nvPr/>
          </p:nvSpPr>
          <p:spPr bwMode="auto">
            <a:xfrm>
              <a:off x="3800" y="11819"/>
              <a:ext cx="4275" cy="1299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3F2F7"/>
                </a:gs>
                <a:gs pos="100000">
                  <a:srgbClr val="FDFDFB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l-GR"/>
            </a:p>
          </p:txBody>
        </p:sp>
        <p:sp>
          <p:nvSpPr>
            <p:cNvPr id="31" name="AutoShape 107"/>
            <p:cNvSpPr>
              <a:spLocks noChangeArrowheads="1"/>
            </p:cNvSpPr>
            <p:nvPr/>
          </p:nvSpPr>
          <p:spPr bwMode="auto">
            <a:xfrm>
              <a:off x="3800" y="11819"/>
              <a:ext cx="4245" cy="349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l-GR"/>
            </a:p>
          </p:txBody>
        </p:sp>
        <p:sp>
          <p:nvSpPr>
            <p:cNvPr id="32" name="Line 108"/>
            <p:cNvSpPr>
              <a:spLocks noChangeShapeType="1"/>
            </p:cNvSpPr>
            <p:nvPr/>
          </p:nvSpPr>
          <p:spPr bwMode="auto">
            <a:xfrm>
              <a:off x="3800" y="12168"/>
              <a:ext cx="4275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Text Box 109"/>
            <p:cNvSpPr txBox="1">
              <a:spLocks noChangeArrowheads="1"/>
            </p:cNvSpPr>
            <p:nvPr/>
          </p:nvSpPr>
          <p:spPr bwMode="auto">
            <a:xfrm>
              <a:off x="4296" y="11767"/>
              <a:ext cx="298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70409" tIns="35204" rIns="70409" bIns="35204"/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sz="14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Attributes</a:t>
              </a:r>
              <a:endParaRPr kumimoji="0" lang="en-US" sz="2000" i="1">
                <a:solidFill>
                  <a:schemeClr val="bg2"/>
                </a:solidFill>
              </a:endParaRPr>
            </a:p>
          </p:txBody>
        </p:sp>
        <p:sp>
          <p:nvSpPr>
            <p:cNvPr id="34" name="Text Box 110"/>
            <p:cNvSpPr txBox="1">
              <a:spLocks noChangeArrowheads="1"/>
            </p:cNvSpPr>
            <p:nvPr/>
          </p:nvSpPr>
          <p:spPr bwMode="auto">
            <a:xfrm>
              <a:off x="3880" y="12121"/>
              <a:ext cx="4195" cy="102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35204" rIns="0" bIns="35204"/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sz="18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language = Hellenic (string)</a:t>
              </a:r>
            </a:p>
            <a:p>
              <a:pPr algn="ctr" eaLnBrk="0" hangingPunct="0">
                <a:spcBef>
                  <a:spcPct val="50000"/>
                </a:spcBef>
              </a:pPr>
              <a:endParaRPr kumimoji="0" lang="en-US" sz="2000" i="1" dirty="0">
                <a:solidFill>
                  <a:schemeClr val="bg2"/>
                </a:solidFill>
              </a:endParaRPr>
            </a:p>
          </p:txBody>
        </p:sp>
      </p:grpSp>
      <p:sp>
        <p:nvSpPr>
          <p:cNvPr id="35" name="Line 140"/>
          <p:cNvSpPr>
            <a:spLocks noChangeShapeType="1"/>
          </p:cNvSpPr>
          <p:nvPr/>
        </p:nvSpPr>
        <p:spPr bwMode="auto">
          <a:xfrm>
            <a:off x="3525837" y="2006600"/>
            <a:ext cx="600075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" name="Line 141"/>
          <p:cNvSpPr>
            <a:spLocks noChangeShapeType="1"/>
          </p:cNvSpPr>
          <p:nvPr/>
        </p:nvSpPr>
        <p:spPr bwMode="auto">
          <a:xfrm>
            <a:off x="4051300" y="3384550"/>
            <a:ext cx="1382712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7" name="Rectangle 144"/>
          <p:cNvSpPr>
            <a:spLocks noChangeArrowheads="1"/>
          </p:cNvSpPr>
          <p:nvPr/>
        </p:nvSpPr>
        <p:spPr bwMode="auto">
          <a:xfrm>
            <a:off x="769937" y="2222500"/>
            <a:ext cx="3298825" cy="2481263"/>
          </a:xfrm>
          <a:prstGeom prst="rect">
            <a:avLst/>
          </a:prstGeom>
          <a:solidFill>
            <a:srgbClr val="FFFFFF">
              <a:alpha val="39999"/>
            </a:srgb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8" name="Group 95"/>
          <p:cNvGrpSpPr>
            <a:grpSpLocks/>
          </p:cNvGrpSpPr>
          <p:nvPr/>
        </p:nvGrpSpPr>
        <p:grpSpPr bwMode="auto">
          <a:xfrm>
            <a:off x="769937" y="1601788"/>
            <a:ext cx="2743200" cy="717550"/>
            <a:chOff x="7925" y="8627"/>
            <a:chExt cx="4320" cy="1129"/>
          </a:xfrm>
        </p:grpSpPr>
        <p:sp>
          <p:nvSpPr>
            <p:cNvPr id="39" name="AutoShape 96"/>
            <p:cNvSpPr>
              <a:spLocks noChangeArrowheads="1"/>
            </p:cNvSpPr>
            <p:nvPr/>
          </p:nvSpPr>
          <p:spPr bwMode="auto">
            <a:xfrm>
              <a:off x="7925" y="8724"/>
              <a:ext cx="4320" cy="923"/>
            </a:xfrm>
            <a:prstGeom prst="roundRect">
              <a:avLst>
                <a:gd name="adj" fmla="val 10269"/>
              </a:avLst>
            </a:prstGeom>
            <a:gradFill rotWithShape="1">
              <a:gsLst>
                <a:gs pos="0">
                  <a:srgbClr val="FFEBEB"/>
                </a:gs>
                <a:gs pos="100000">
                  <a:srgbClr val="FFFFFF"/>
                </a:gs>
              </a:gsLst>
              <a:lin ang="0" scaled="1"/>
            </a:gra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lIns="50292" tIns="25146" rIns="50292" bIns="25146" anchor="ctr"/>
            <a:lstStyle/>
            <a:p>
              <a:pPr algn="ctr" eaLnBrk="0" hangingPunct="0">
                <a:spcBef>
                  <a:spcPct val="50000"/>
                </a:spcBef>
              </a:pPr>
              <a:endParaRPr kumimoji="0" lang="el-GR" sz="2000" i="1">
                <a:solidFill>
                  <a:schemeClr val="bg2"/>
                </a:solidFill>
              </a:endParaRPr>
            </a:p>
          </p:txBody>
        </p:sp>
        <p:grpSp>
          <p:nvGrpSpPr>
            <p:cNvPr id="40" name="Group 97"/>
            <p:cNvGrpSpPr>
              <a:grpSpLocks noChangeAspect="1"/>
            </p:cNvGrpSpPr>
            <p:nvPr/>
          </p:nvGrpSpPr>
          <p:grpSpPr bwMode="auto">
            <a:xfrm>
              <a:off x="7990" y="8627"/>
              <a:ext cx="1027" cy="1129"/>
              <a:chOff x="1134" y="980"/>
              <a:chExt cx="929" cy="1021"/>
            </a:xfrm>
          </p:grpSpPr>
          <p:pic>
            <p:nvPicPr>
              <p:cNvPr id="43" name="Picture 98" descr="files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40" y="980"/>
                <a:ext cx="923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4" name="Picture 99" descr="files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34" y="1078"/>
                <a:ext cx="923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41" name="Picture 100" descr="folder_r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020" y="8757"/>
              <a:ext cx="848" cy="8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 Box 101"/>
            <p:cNvSpPr txBox="1">
              <a:spLocks noChangeArrowheads="1"/>
            </p:cNvSpPr>
            <p:nvPr/>
          </p:nvSpPr>
          <p:spPr bwMode="auto">
            <a:xfrm>
              <a:off x="9115" y="8811"/>
              <a:ext cx="3130" cy="79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50292" tIns="25146" rIns="50292" bIns="25146"/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sz="29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Collection</a:t>
              </a:r>
              <a:endParaRPr kumimoji="0" lang="en-US" sz="2000" i="1" dirty="0">
                <a:solidFill>
                  <a:schemeClr val="bg2"/>
                </a:solidFill>
              </a:endParaRPr>
            </a:p>
          </p:txBody>
        </p:sp>
      </p:grpSp>
      <p:sp>
        <p:nvSpPr>
          <p:cNvPr id="45" name="Rectangle 150"/>
          <p:cNvSpPr>
            <a:spLocks noChangeArrowheads="1"/>
          </p:cNvSpPr>
          <p:nvPr/>
        </p:nvSpPr>
        <p:spPr bwMode="auto">
          <a:xfrm>
            <a:off x="1325562" y="2305050"/>
            <a:ext cx="4127500" cy="2563813"/>
          </a:xfrm>
          <a:prstGeom prst="rect">
            <a:avLst/>
          </a:prstGeom>
          <a:solidFill>
            <a:srgbClr val="FFFFFF">
              <a:alpha val="75000"/>
            </a:srgb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46" name="Group 129"/>
          <p:cNvGrpSpPr>
            <a:grpSpLocks/>
          </p:cNvGrpSpPr>
          <p:nvPr/>
        </p:nvGrpSpPr>
        <p:grpSpPr bwMode="auto">
          <a:xfrm>
            <a:off x="4740275" y="2522538"/>
            <a:ext cx="3246437" cy="3244850"/>
            <a:chOff x="13515" y="6852"/>
            <a:chExt cx="5112" cy="5111"/>
          </a:xfrm>
        </p:grpSpPr>
        <p:pic>
          <p:nvPicPr>
            <p:cNvPr id="47" name="Picture 130" descr="mim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515" y="6852"/>
              <a:ext cx="5112" cy="5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Text Box 131"/>
            <p:cNvSpPr txBox="1">
              <a:spLocks noChangeArrowheads="1"/>
            </p:cNvSpPr>
            <p:nvPr/>
          </p:nvSpPr>
          <p:spPr bwMode="auto">
            <a:xfrm>
              <a:off x="14936" y="8429"/>
              <a:ext cx="2370" cy="834"/>
            </a:xfrm>
            <a:prstGeom prst="rect">
              <a:avLst/>
            </a:prstGeom>
            <a:noFill/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lIns="69494" tIns="34747" rIns="69494" bIns="34747" anchor="ctr"/>
            <a:lstStyle/>
            <a:p>
              <a:pPr algn="ctr" eaLnBrk="0" hangingPunct="0">
                <a:spcBef>
                  <a:spcPts val="600"/>
                </a:spcBef>
              </a:pPr>
              <a:r>
                <a:rPr kumimoji="0" lang="en-US" sz="18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Textual Data</a:t>
              </a:r>
              <a:endParaRPr kumimoji="0" lang="en-US" sz="20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 Box 132"/>
            <p:cNvSpPr txBox="1">
              <a:spLocks noChangeArrowheads="1"/>
            </p:cNvSpPr>
            <p:nvPr/>
          </p:nvSpPr>
          <p:spPr bwMode="auto">
            <a:xfrm>
              <a:off x="14944" y="9465"/>
              <a:ext cx="2372" cy="1693"/>
            </a:xfrm>
            <a:prstGeom prst="rect">
              <a:avLst/>
            </a:prstGeom>
            <a:noFill/>
            <a:ln w="12700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lIns="69494" tIns="34747" rIns="69494" bIns="34747" anchor="ctr"/>
            <a:lstStyle/>
            <a:p>
              <a:pPr algn="ctr" eaLnBrk="0" hangingPunct="0">
                <a:spcBef>
                  <a:spcPts val="600"/>
                </a:spcBef>
              </a:pPr>
              <a:r>
                <a:rPr kumimoji="0" lang="en-US" sz="1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Information about Textual Data</a:t>
              </a:r>
              <a:endParaRPr kumimoji="0" lang="en-US" sz="20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 Box 133"/>
            <p:cNvSpPr txBox="1">
              <a:spLocks noChangeArrowheads="1"/>
            </p:cNvSpPr>
            <p:nvPr/>
          </p:nvSpPr>
          <p:spPr bwMode="auto">
            <a:xfrm>
              <a:off x="14680" y="7555"/>
              <a:ext cx="1842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34747" rIns="0" bIns="34747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n-US" sz="2000" b="1" dirty="0">
                  <a:solidFill>
                    <a:srgbClr val="808080"/>
                  </a:solidFill>
                  <a:latin typeface="Times New Roman" pitchFamily="18" charset="0"/>
                  <a:cs typeface="Times New Roman" pitchFamily="18" charset="0"/>
                </a:rPr>
                <a:t>Document</a:t>
              </a:r>
              <a:endParaRPr kumimoji="0" lang="en-US" sz="20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Line 143"/>
          <p:cNvSpPr>
            <a:spLocks noChangeShapeType="1"/>
          </p:cNvSpPr>
          <p:nvPr/>
        </p:nvSpPr>
        <p:spPr bwMode="auto">
          <a:xfrm flipH="1">
            <a:off x="4708525" y="5084763"/>
            <a:ext cx="942975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2" name="Line 142"/>
          <p:cNvSpPr>
            <a:spLocks noChangeShapeType="1"/>
          </p:cNvSpPr>
          <p:nvPr/>
        </p:nvSpPr>
        <p:spPr bwMode="auto">
          <a:xfrm flipH="1">
            <a:off x="4972050" y="4295775"/>
            <a:ext cx="671512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53" name="Group 148"/>
          <p:cNvGrpSpPr>
            <a:grpSpLocks/>
          </p:cNvGrpSpPr>
          <p:nvPr/>
        </p:nvGrpSpPr>
        <p:grpSpPr bwMode="auto">
          <a:xfrm>
            <a:off x="1841500" y="4545013"/>
            <a:ext cx="2874962" cy="1595437"/>
            <a:chOff x="1455" y="2863"/>
            <a:chExt cx="1811" cy="1005"/>
          </a:xfrm>
        </p:grpSpPr>
        <p:sp>
          <p:nvSpPr>
            <p:cNvPr id="54" name="AutoShape 112"/>
            <p:cNvSpPr>
              <a:spLocks noChangeArrowheads="1"/>
            </p:cNvSpPr>
            <p:nvPr/>
          </p:nvSpPr>
          <p:spPr bwMode="auto">
            <a:xfrm>
              <a:off x="1505" y="2881"/>
              <a:ext cx="1761" cy="987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FFFE1"/>
                </a:gs>
                <a:gs pos="100000">
                  <a:srgbClr val="FDFDFB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l-GR"/>
            </a:p>
          </p:txBody>
        </p:sp>
        <p:sp>
          <p:nvSpPr>
            <p:cNvPr id="55" name="AutoShape 113"/>
            <p:cNvSpPr>
              <a:spLocks noChangeArrowheads="1"/>
            </p:cNvSpPr>
            <p:nvPr/>
          </p:nvSpPr>
          <p:spPr bwMode="auto">
            <a:xfrm>
              <a:off x="1505" y="2881"/>
              <a:ext cx="1761" cy="141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FFFFF">
                    <a:alpha val="60001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l-GR"/>
            </a:p>
          </p:txBody>
        </p:sp>
        <p:sp>
          <p:nvSpPr>
            <p:cNvPr id="56" name="Line 114"/>
            <p:cNvSpPr>
              <a:spLocks noChangeShapeType="1"/>
            </p:cNvSpPr>
            <p:nvPr/>
          </p:nvSpPr>
          <p:spPr bwMode="auto">
            <a:xfrm>
              <a:off x="1505" y="3022"/>
              <a:ext cx="1761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7" name="Text Box 115"/>
            <p:cNvSpPr txBox="1">
              <a:spLocks noChangeArrowheads="1"/>
            </p:cNvSpPr>
            <p:nvPr/>
          </p:nvSpPr>
          <p:spPr bwMode="auto">
            <a:xfrm>
              <a:off x="1607" y="2863"/>
              <a:ext cx="1491" cy="1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59436" tIns="29718" rIns="59436" bIns="29718"/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sz="14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Annotations</a:t>
              </a:r>
              <a:endParaRPr kumimoji="0" lang="en-US" sz="2000" i="1">
                <a:solidFill>
                  <a:schemeClr val="bg2"/>
                </a:solidFill>
              </a:endParaRPr>
            </a:p>
          </p:txBody>
        </p:sp>
        <p:pic>
          <p:nvPicPr>
            <p:cNvPr id="58" name="Picture 116" descr="documentTagg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455" y="3095"/>
              <a:ext cx="667" cy="667"/>
            </a:xfrm>
            <a:prstGeom prst="rect">
              <a:avLst/>
            </a:prstGeom>
            <a:noFill/>
          </p:spPr>
        </p:pic>
        <p:grpSp>
          <p:nvGrpSpPr>
            <p:cNvPr id="59" name="Group 117"/>
            <p:cNvGrpSpPr>
              <a:grpSpLocks/>
            </p:cNvGrpSpPr>
            <p:nvPr/>
          </p:nvGrpSpPr>
          <p:grpSpPr bwMode="auto">
            <a:xfrm>
              <a:off x="1617" y="3336"/>
              <a:ext cx="1580" cy="479"/>
              <a:chOff x="2744" y="3090"/>
              <a:chExt cx="2426" cy="735"/>
            </a:xfrm>
          </p:grpSpPr>
          <p:sp>
            <p:nvSpPr>
              <p:cNvPr id="64" name="AutoShape 118"/>
              <p:cNvSpPr>
                <a:spLocks noChangeArrowheads="1"/>
              </p:cNvSpPr>
              <p:nvPr/>
            </p:nvSpPr>
            <p:spPr bwMode="auto">
              <a:xfrm>
                <a:off x="4241" y="3271"/>
                <a:ext cx="929" cy="55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0000">
                      <a:alpha val="50000"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lIns="23400" tIns="0" rIns="23400" bIns="0" anchor="b"/>
              <a:lstStyle/>
              <a:p>
                <a:pPr algn="ctr" eaLnBrk="0" hangingPunct="0">
                  <a:lnSpc>
                    <a:spcPct val="55000"/>
                  </a:lnSpc>
                  <a:spcBef>
                    <a:spcPct val="50000"/>
                  </a:spcBef>
                </a:pPr>
                <a:r>
                  <a:rPr kumimoji="0" lang="en-US" sz="1200" u="sng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co-reference</a:t>
                </a:r>
              </a:p>
              <a:p>
                <a:pPr eaLnBrk="0" hangingPunct="0">
                  <a:lnSpc>
                    <a:spcPct val="55000"/>
                  </a:lnSpc>
                  <a:spcBef>
                    <a:spcPct val="50000"/>
                  </a:spcBef>
                </a:pPr>
                <a:r>
                  <a:rPr kumimoji="0" lang="en-US" sz="1200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type = person</a:t>
                </a:r>
              </a:p>
              <a:p>
                <a:pPr eaLnBrk="0" hangingPunct="0">
                  <a:lnSpc>
                    <a:spcPct val="55000"/>
                  </a:lnSpc>
                  <a:spcBef>
                    <a:spcPct val="50000"/>
                  </a:spcBef>
                </a:pPr>
                <a:r>
                  <a:rPr kumimoji="0" lang="en-US" sz="1200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entity = 132</a:t>
                </a:r>
                <a:endParaRPr kumimoji="0" lang="en-US" sz="1200" i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Oval 119"/>
              <p:cNvSpPr>
                <a:spLocks noChangeArrowheads="1"/>
              </p:cNvSpPr>
              <p:nvPr/>
            </p:nvSpPr>
            <p:spPr bwMode="auto">
              <a:xfrm>
                <a:off x="2835" y="3090"/>
                <a:ext cx="113" cy="113"/>
              </a:xfrm>
              <a:prstGeom prst="ellipse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endParaRPr lang="el-GR"/>
              </a:p>
            </p:txBody>
          </p:sp>
          <p:cxnSp>
            <p:nvCxnSpPr>
              <p:cNvPr id="66" name="AutoShape 120"/>
              <p:cNvCxnSpPr>
                <a:cxnSpLocks noChangeShapeType="1"/>
                <a:stCxn id="65" idx="6"/>
                <a:endCxn id="64" idx="1"/>
              </p:cNvCxnSpPr>
              <p:nvPr/>
            </p:nvCxnSpPr>
            <p:spPr bwMode="auto">
              <a:xfrm>
                <a:off x="2954" y="3147"/>
                <a:ext cx="1287" cy="401"/>
              </a:xfrm>
              <a:prstGeom prst="straightConnector1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7" name="Oval 121"/>
              <p:cNvSpPr>
                <a:spLocks noChangeArrowheads="1"/>
              </p:cNvSpPr>
              <p:nvPr/>
            </p:nvSpPr>
            <p:spPr bwMode="auto">
              <a:xfrm>
                <a:off x="2971" y="3498"/>
                <a:ext cx="113" cy="113"/>
              </a:xfrm>
              <a:prstGeom prst="ellipse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endParaRPr lang="el-GR"/>
              </a:p>
            </p:txBody>
          </p:sp>
          <p:cxnSp>
            <p:nvCxnSpPr>
              <p:cNvPr id="68" name="AutoShape 122"/>
              <p:cNvCxnSpPr>
                <a:cxnSpLocks noChangeShapeType="1"/>
                <a:stCxn id="67" idx="6"/>
                <a:endCxn id="64" idx="1"/>
              </p:cNvCxnSpPr>
              <p:nvPr/>
            </p:nvCxnSpPr>
            <p:spPr bwMode="auto">
              <a:xfrm flipV="1">
                <a:off x="3090" y="3548"/>
                <a:ext cx="1151" cy="7"/>
              </a:xfrm>
              <a:prstGeom prst="straightConnector1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9" name="Oval 123"/>
              <p:cNvSpPr>
                <a:spLocks noChangeArrowheads="1"/>
              </p:cNvSpPr>
              <p:nvPr/>
            </p:nvSpPr>
            <p:spPr bwMode="auto">
              <a:xfrm>
                <a:off x="2744" y="3271"/>
                <a:ext cx="113" cy="113"/>
              </a:xfrm>
              <a:prstGeom prst="ellipse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endParaRPr lang="el-GR"/>
              </a:p>
            </p:txBody>
          </p:sp>
          <p:cxnSp>
            <p:nvCxnSpPr>
              <p:cNvPr id="70" name="AutoShape 124"/>
              <p:cNvCxnSpPr>
                <a:cxnSpLocks noChangeShapeType="1"/>
                <a:stCxn id="69" idx="6"/>
                <a:endCxn id="64" idx="1"/>
              </p:cNvCxnSpPr>
              <p:nvPr/>
            </p:nvCxnSpPr>
            <p:spPr bwMode="auto">
              <a:xfrm>
                <a:off x="2863" y="3328"/>
                <a:ext cx="1378" cy="220"/>
              </a:xfrm>
              <a:prstGeom prst="straightConnector1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0" name="Group 125"/>
            <p:cNvGrpSpPr>
              <a:grpSpLocks/>
            </p:cNvGrpSpPr>
            <p:nvPr/>
          </p:nvGrpSpPr>
          <p:grpSpPr bwMode="auto">
            <a:xfrm>
              <a:off x="1882" y="3055"/>
              <a:ext cx="1314" cy="361"/>
              <a:chOff x="3152" y="2659"/>
              <a:chExt cx="2018" cy="554"/>
            </a:xfrm>
          </p:grpSpPr>
          <p:sp>
            <p:nvSpPr>
              <p:cNvPr id="61" name="AutoShape 126"/>
              <p:cNvSpPr>
                <a:spLocks noChangeArrowheads="1"/>
              </p:cNvSpPr>
              <p:nvPr/>
            </p:nvSpPr>
            <p:spPr bwMode="auto">
              <a:xfrm>
                <a:off x="4241" y="2659"/>
                <a:ext cx="929" cy="55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D7F5FF"/>
                  </a:gs>
                  <a:gs pos="100000">
                    <a:srgbClr val="FFFFFF"/>
                  </a:gs>
                </a:gsLst>
                <a:lin ang="5400000" scaled="1"/>
              </a:gradFill>
              <a:ln w="12700" cap="sq">
                <a:solidFill>
                  <a:srgbClr val="0000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lIns="46800" tIns="0" rIns="46800" bIns="0" anchor="b"/>
              <a:lstStyle/>
              <a:p>
                <a:pPr algn="ctr" eaLnBrk="0" hangingPunct="0">
                  <a:lnSpc>
                    <a:spcPct val="60000"/>
                  </a:lnSpc>
                  <a:spcBef>
                    <a:spcPct val="50000"/>
                  </a:spcBef>
                </a:pPr>
                <a:r>
                  <a:rPr kumimoji="0" lang="en-US" sz="1200" u="sng" dirty="0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token</a:t>
                </a:r>
              </a:p>
              <a:p>
                <a:pPr eaLnBrk="0" hangingPunct="0">
                  <a:lnSpc>
                    <a:spcPct val="60000"/>
                  </a:lnSpc>
                  <a:spcBef>
                    <a:spcPct val="50000"/>
                  </a:spcBef>
                </a:pPr>
                <a:r>
                  <a:rPr kumimoji="0" lang="en-US" sz="1200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</a:rPr>
                  <a:t>pos = noun</a:t>
                </a:r>
              </a:p>
              <a:p>
                <a:pPr eaLnBrk="0" hangingPunct="0">
                  <a:lnSpc>
                    <a:spcPct val="60000"/>
                  </a:lnSpc>
                  <a:spcBef>
                    <a:spcPct val="50000"/>
                  </a:spcBef>
                </a:pPr>
                <a:r>
                  <a:rPr kumimoji="0" lang="en-US" sz="1200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lemma = </a:t>
                </a:r>
                <a:r>
                  <a:rPr kumimoji="0" lang="en-US" sz="1200" dirty="0" err="1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abc</a:t>
                </a:r>
                <a:endParaRPr kumimoji="0" lang="en-US" sz="1200" i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Oval 127"/>
              <p:cNvSpPr>
                <a:spLocks noChangeArrowheads="1"/>
              </p:cNvSpPr>
              <p:nvPr/>
            </p:nvSpPr>
            <p:spPr bwMode="auto">
              <a:xfrm>
                <a:off x="3152" y="3045"/>
                <a:ext cx="113" cy="113"/>
              </a:xfrm>
              <a:prstGeom prst="ellipse">
                <a:avLst/>
              </a:prstGeom>
              <a:noFill/>
              <a:ln w="19050" cap="sq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endParaRPr lang="el-GR"/>
              </a:p>
            </p:txBody>
          </p:sp>
          <p:cxnSp>
            <p:nvCxnSpPr>
              <p:cNvPr id="63" name="AutoShape 128"/>
              <p:cNvCxnSpPr>
                <a:cxnSpLocks noChangeShapeType="1"/>
                <a:stCxn id="62" idx="6"/>
                <a:endCxn id="61" idx="1"/>
              </p:cNvCxnSpPr>
              <p:nvPr/>
            </p:nvCxnSpPr>
            <p:spPr bwMode="auto">
              <a:xfrm flipV="1">
                <a:off x="3271" y="2936"/>
                <a:ext cx="970" cy="166"/>
              </a:xfrm>
              <a:prstGeom prst="straightConnector1">
                <a:avLst/>
              </a:prstGeom>
              <a:noFill/>
              <a:ln w="19050" cap="sq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1" name="Group 146"/>
          <p:cNvGrpSpPr>
            <a:grpSpLocks/>
          </p:cNvGrpSpPr>
          <p:nvPr/>
        </p:nvGrpSpPr>
        <p:grpSpPr bwMode="auto">
          <a:xfrm>
            <a:off x="1670050" y="3357563"/>
            <a:ext cx="3314700" cy="1130300"/>
            <a:chOff x="1347" y="2599"/>
            <a:chExt cx="2088" cy="712"/>
          </a:xfrm>
        </p:grpSpPr>
        <p:sp>
          <p:nvSpPr>
            <p:cNvPr id="72" name="AutoShape 135"/>
            <p:cNvSpPr>
              <a:spLocks noChangeArrowheads="1"/>
            </p:cNvSpPr>
            <p:nvPr/>
          </p:nvSpPr>
          <p:spPr bwMode="auto">
            <a:xfrm>
              <a:off x="1347" y="2620"/>
              <a:ext cx="2088" cy="691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3F2F7"/>
                </a:gs>
                <a:gs pos="100000">
                  <a:srgbClr val="FDFDFB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l-GR"/>
            </a:p>
          </p:txBody>
        </p:sp>
        <p:sp>
          <p:nvSpPr>
            <p:cNvPr id="73" name="AutoShape 136"/>
            <p:cNvSpPr>
              <a:spLocks noChangeArrowheads="1"/>
            </p:cNvSpPr>
            <p:nvPr/>
          </p:nvSpPr>
          <p:spPr bwMode="auto">
            <a:xfrm>
              <a:off x="1347" y="2620"/>
              <a:ext cx="2088" cy="139"/>
            </a:xfrm>
            <a:prstGeom prst="roundRect">
              <a:avLst>
                <a:gd name="adj" fmla="val 1755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l-GR"/>
            </a:p>
          </p:txBody>
        </p:sp>
        <p:sp>
          <p:nvSpPr>
            <p:cNvPr id="74" name="Line 137"/>
            <p:cNvSpPr>
              <a:spLocks noChangeShapeType="1"/>
            </p:cNvSpPr>
            <p:nvPr/>
          </p:nvSpPr>
          <p:spPr bwMode="auto">
            <a:xfrm>
              <a:off x="1347" y="2759"/>
              <a:ext cx="2088" cy="0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Text Box 138"/>
            <p:cNvSpPr txBox="1">
              <a:spLocks noChangeArrowheads="1"/>
            </p:cNvSpPr>
            <p:nvPr/>
          </p:nvSpPr>
          <p:spPr bwMode="auto">
            <a:xfrm>
              <a:off x="1545" y="2599"/>
              <a:ext cx="1698" cy="1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70409" tIns="35204" rIns="70409" bIns="35204"/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sz="1400" b="1" i="1"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Attributes</a:t>
              </a:r>
              <a:endParaRPr kumimoji="0" lang="en-US" sz="2000" i="1">
                <a:solidFill>
                  <a:schemeClr val="bg2"/>
                </a:solidFill>
              </a:endParaRPr>
            </a:p>
          </p:txBody>
        </p:sp>
        <p:sp>
          <p:nvSpPr>
            <p:cNvPr id="76" name="Text Box 139"/>
            <p:cNvSpPr txBox="1">
              <a:spLocks noChangeArrowheads="1"/>
            </p:cNvSpPr>
            <p:nvPr/>
          </p:nvSpPr>
          <p:spPr bwMode="auto">
            <a:xfrm>
              <a:off x="1379" y="2741"/>
              <a:ext cx="2044" cy="57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35204" rIns="0" bIns="35204"/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sz="18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language = Hellenic (string)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kumimoji="0" lang="en-US" sz="1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bgImage</a:t>
              </a:r>
              <a:r>
                <a:rPr kumimoji="0" lang="en-US" sz="1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= &lt;binary data&gt; (image)</a:t>
              </a:r>
              <a:endParaRPr kumimoji="0" lang="en-US" sz="20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35" grpId="1" animBg="1"/>
      <p:bldP spid="36" grpId="0" animBg="1"/>
      <p:bldP spid="37" grpId="0" animBg="1"/>
      <p:bldP spid="45" grpId="0" animBg="1"/>
      <p:bldP spid="51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8" name="AutoShape 7" descr="redfiber"/>
          <p:cNvSpPr>
            <a:spLocks noChangeArrowheads="1"/>
          </p:cNvSpPr>
          <p:nvPr/>
        </p:nvSpPr>
        <p:spPr bwMode="auto">
          <a:xfrm>
            <a:off x="1082675" y="1187450"/>
            <a:ext cx="2517775" cy="5049838"/>
          </a:xfrm>
          <a:prstGeom prst="roundRect">
            <a:avLst>
              <a:gd name="adj" fmla="val 1755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rgbClr val="94929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968375" y="1187450"/>
            <a:ext cx="461963" cy="5049838"/>
            <a:chOff x="610" y="988"/>
            <a:chExt cx="291" cy="2803"/>
          </a:xfrm>
        </p:grpSpPr>
        <p:sp>
          <p:nvSpPr>
            <p:cNvPr id="50" name="AutoShape 8"/>
            <p:cNvSpPr>
              <a:spLocks noChangeArrowheads="1"/>
            </p:cNvSpPr>
            <p:nvPr/>
          </p:nvSpPr>
          <p:spPr bwMode="auto">
            <a:xfrm>
              <a:off x="684" y="988"/>
              <a:ext cx="178" cy="2803"/>
            </a:xfrm>
            <a:prstGeom prst="roundRect">
              <a:avLst>
                <a:gd name="adj" fmla="val 10111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8E6E9"/>
                </a:gs>
              </a:gsLst>
              <a:lin ang="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Text Box 9"/>
            <p:cNvSpPr txBox="1">
              <a:spLocks noChangeArrowheads="1"/>
            </p:cNvSpPr>
            <p:nvPr/>
          </p:nvSpPr>
          <p:spPr bwMode="auto">
            <a:xfrm flipV="1">
              <a:off x="610" y="1003"/>
              <a:ext cx="291" cy="27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Arial" charset="0"/>
                </a:rPr>
                <a:t>Annotation</a:t>
              </a:r>
              <a:endParaRPr kumimoji="0" lang="el-GR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endParaRPr>
            </a:p>
          </p:txBody>
        </p:sp>
      </p:grpSp>
      <p:grpSp>
        <p:nvGrpSpPr>
          <p:cNvPr id="52" name="Group 62"/>
          <p:cNvGrpSpPr>
            <a:grpSpLocks/>
          </p:cNvGrpSpPr>
          <p:nvPr/>
        </p:nvGrpSpPr>
        <p:grpSpPr bwMode="auto">
          <a:xfrm>
            <a:off x="1655763" y="1382713"/>
            <a:ext cx="1638300" cy="822325"/>
            <a:chOff x="1066" y="871"/>
            <a:chExt cx="1032" cy="518"/>
          </a:xfrm>
        </p:grpSpPr>
        <p:sp>
          <p:nvSpPr>
            <p:cNvPr id="53" name="AutoShape 26"/>
            <p:cNvSpPr>
              <a:spLocks noChangeArrowheads="1"/>
            </p:cNvSpPr>
            <p:nvPr/>
          </p:nvSpPr>
          <p:spPr bwMode="auto">
            <a:xfrm>
              <a:off x="1067" y="871"/>
              <a:ext cx="1031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AutoShape 27"/>
            <p:cNvSpPr>
              <a:spLocks noChangeArrowheads="1"/>
            </p:cNvSpPr>
            <p:nvPr/>
          </p:nvSpPr>
          <p:spPr bwMode="auto">
            <a:xfrm>
              <a:off x="1066" y="872"/>
              <a:ext cx="1032" cy="517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FDFDFB"/>
                </a:gs>
                <a:gs pos="100000">
                  <a:srgbClr val="FFFFCC"/>
                </a:gs>
              </a:gsLst>
              <a:lin ang="540000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AutoShape 28"/>
            <p:cNvSpPr>
              <a:spLocks noChangeArrowheads="1"/>
            </p:cNvSpPr>
            <p:nvPr/>
          </p:nvSpPr>
          <p:spPr bwMode="auto">
            <a:xfrm>
              <a:off x="1067" y="872"/>
              <a:ext cx="1031" cy="181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Line 29"/>
            <p:cNvSpPr>
              <a:spLocks noChangeShapeType="1"/>
            </p:cNvSpPr>
            <p:nvPr/>
          </p:nvSpPr>
          <p:spPr bwMode="auto">
            <a:xfrm>
              <a:off x="1067" y="1053"/>
              <a:ext cx="1031" cy="1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Text Box 30"/>
            <p:cNvSpPr txBox="1">
              <a:spLocks noChangeArrowheads="1"/>
            </p:cNvSpPr>
            <p:nvPr/>
          </p:nvSpPr>
          <p:spPr bwMode="auto">
            <a:xfrm>
              <a:off x="1067" y="872"/>
              <a:ext cx="1031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80000" tIns="0" bIns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Arial" charset="0"/>
                </a:rPr>
                <a:t>ID</a:t>
              </a:r>
              <a:endParaRPr kumimoji="0" lang="en-GB" sz="1800" b="1" i="1" u="none" strike="noStrike" kern="0" cap="none" spc="0" normalizeH="0" baseline="0" noProof="0" smtClean="0">
                <a:ln>
                  <a:noFill/>
                </a:ln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endParaRPr>
            </a:p>
          </p:txBody>
        </p:sp>
        <p:sp>
          <p:nvSpPr>
            <p:cNvPr id="58" name="Text Box 37"/>
            <p:cNvSpPr txBox="1">
              <a:spLocks noChangeArrowheads="1"/>
            </p:cNvSpPr>
            <p:nvPr/>
          </p:nvSpPr>
          <p:spPr bwMode="auto">
            <a:xfrm>
              <a:off x="1067" y="1042"/>
              <a:ext cx="1031" cy="3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t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rPr>
                <a:t>0</a:t>
              </a:r>
              <a:endPara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Group 63"/>
          <p:cNvGrpSpPr>
            <a:grpSpLocks/>
          </p:cNvGrpSpPr>
          <p:nvPr/>
        </p:nvGrpSpPr>
        <p:grpSpPr bwMode="auto">
          <a:xfrm>
            <a:off x="1655763" y="2312988"/>
            <a:ext cx="1638300" cy="822325"/>
            <a:chOff x="1066" y="1457"/>
            <a:chExt cx="1032" cy="518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auto">
            <a:xfrm>
              <a:off x="1067" y="1457"/>
              <a:ext cx="1031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auto">
            <a:xfrm>
              <a:off x="1066" y="1458"/>
              <a:ext cx="1032" cy="517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FDFDFB"/>
                </a:gs>
                <a:gs pos="100000">
                  <a:srgbClr val="CCFFCC"/>
                </a:gs>
              </a:gsLst>
              <a:lin ang="540000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auto">
            <a:xfrm>
              <a:off x="1067" y="1458"/>
              <a:ext cx="1031" cy="181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Line 41"/>
            <p:cNvSpPr>
              <a:spLocks noChangeShapeType="1"/>
            </p:cNvSpPr>
            <p:nvPr/>
          </p:nvSpPr>
          <p:spPr bwMode="auto">
            <a:xfrm>
              <a:off x="1067" y="1639"/>
              <a:ext cx="1031" cy="1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Text Box 42"/>
            <p:cNvSpPr txBox="1">
              <a:spLocks noChangeArrowheads="1"/>
            </p:cNvSpPr>
            <p:nvPr/>
          </p:nvSpPr>
          <p:spPr bwMode="auto">
            <a:xfrm>
              <a:off x="1067" y="1458"/>
              <a:ext cx="1031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80000" tIns="0" bIns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Arial" charset="0"/>
                </a:rPr>
                <a:t>Type</a:t>
              </a:r>
              <a:endParaRPr kumimoji="0" lang="en-GB" sz="1800" b="1" i="1" u="none" strike="noStrike" kern="0" cap="none" spc="0" normalizeH="0" baseline="0" noProof="0" smtClean="0">
                <a:ln>
                  <a:noFill/>
                </a:ln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endParaRPr>
            </a:p>
          </p:txBody>
        </p:sp>
        <p:sp>
          <p:nvSpPr>
            <p:cNvPr id="65" name="Text Box 43"/>
            <p:cNvSpPr txBox="1">
              <a:spLocks noChangeArrowheads="1"/>
            </p:cNvSpPr>
            <p:nvPr/>
          </p:nvSpPr>
          <p:spPr bwMode="auto">
            <a:xfrm>
              <a:off x="1067" y="1628"/>
              <a:ext cx="1031" cy="31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t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C99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rPr>
                <a:t>token</a:t>
              </a:r>
              <a:endPara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6" name="Group 64"/>
          <p:cNvGrpSpPr>
            <a:grpSpLocks/>
          </p:cNvGrpSpPr>
          <p:nvPr/>
        </p:nvGrpSpPr>
        <p:grpSpPr bwMode="auto">
          <a:xfrm>
            <a:off x="1655763" y="3249613"/>
            <a:ext cx="1638300" cy="1046162"/>
            <a:chOff x="1066" y="2047"/>
            <a:chExt cx="1032" cy="659"/>
          </a:xfrm>
        </p:grpSpPr>
        <p:sp>
          <p:nvSpPr>
            <p:cNvPr id="67" name="AutoShape 44"/>
            <p:cNvSpPr>
              <a:spLocks noChangeArrowheads="1"/>
            </p:cNvSpPr>
            <p:nvPr/>
          </p:nvSpPr>
          <p:spPr bwMode="auto">
            <a:xfrm>
              <a:off x="1067" y="2047"/>
              <a:ext cx="1031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AutoShape 45"/>
            <p:cNvSpPr>
              <a:spLocks noChangeArrowheads="1"/>
            </p:cNvSpPr>
            <p:nvPr/>
          </p:nvSpPr>
          <p:spPr bwMode="auto">
            <a:xfrm>
              <a:off x="1066" y="2048"/>
              <a:ext cx="1032" cy="656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FDFDFB"/>
                </a:gs>
                <a:gs pos="100000">
                  <a:srgbClr val="CCECFF"/>
                </a:gs>
              </a:gsLst>
              <a:lin ang="540000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AutoShape 46"/>
            <p:cNvSpPr>
              <a:spLocks noChangeArrowheads="1"/>
            </p:cNvSpPr>
            <p:nvPr/>
          </p:nvSpPr>
          <p:spPr bwMode="auto">
            <a:xfrm>
              <a:off x="1067" y="2048"/>
              <a:ext cx="1031" cy="181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47"/>
            <p:cNvSpPr>
              <a:spLocks noChangeShapeType="1"/>
            </p:cNvSpPr>
            <p:nvPr/>
          </p:nvSpPr>
          <p:spPr bwMode="auto">
            <a:xfrm>
              <a:off x="1067" y="2229"/>
              <a:ext cx="1031" cy="1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Text Box 48"/>
            <p:cNvSpPr txBox="1">
              <a:spLocks noChangeArrowheads="1"/>
            </p:cNvSpPr>
            <p:nvPr/>
          </p:nvSpPr>
          <p:spPr bwMode="auto">
            <a:xfrm>
              <a:off x="1067" y="2048"/>
              <a:ext cx="1031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80000" tIns="0" bIns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Arial" charset="0"/>
                </a:rPr>
                <a:t>Span Set</a:t>
              </a:r>
              <a:endParaRPr kumimoji="0" lang="en-GB" sz="1800" b="1" i="1" u="none" strike="noStrike" kern="0" cap="none" spc="0" normalizeH="0" baseline="0" noProof="0" smtClean="0">
                <a:ln>
                  <a:noFill/>
                </a:ln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endParaRPr>
            </a:p>
          </p:txBody>
        </p:sp>
        <p:sp>
          <p:nvSpPr>
            <p:cNvPr id="72" name="Text Box 49"/>
            <p:cNvSpPr txBox="1">
              <a:spLocks noChangeArrowheads="1"/>
            </p:cNvSpPr>
            <p:nvPr/>
          </p:nvSpPr>
          <p:spPr bwMode="auto">
            <a:xfrm>
              <a:off x="1067" y="2226"/>
              <a:ext cx="1031" cy="48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t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rPr>
                <a:t>[0 4]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rPr>
                <a:t>•••</a:t>
              </a:r>
            </a:p>
          </p:txBody>
        </p:sp>
      </p:grpSp>
      <p:grpSp>
        <p:nvGrpSpPr>
          <p:cNvPr id="73" name="Group 65"/>
          <p:cNvGrpSpPr>
            <a:grpSpLocks/>
          </p:cNvGrpSpPr>
          <p:nvPr/>
        </p:nvGrpSpPr>
        <p:grpSpPr bwMode="auto">
          <a:xfrm>
            <a:off x="1655763" y="4400550"/>
            <a:ext cx="1638300" cy="1657350"/>
            <a:chOff x="1066" y="2772"/>
            <a:chExt cx="1032" cy="1044"/>
          </a:xfrm>
        </p:grpSpPr>
        <p:sp>
          <p:nvSpPr>
            <p:cNvPr id="74" name="AutoShape 50"/>
            <p:cNvSpPr>
              <a:spLocks noChangeArrowheads="1"/>
            </p:cNvSpPr>
            <p:nvPr/>
          </p:nvSpPr>
          <p:spPr bwMode="auto">
            <a:xfrm>
              <a:off x="1067" y="2772"/>
              <a:ext cx="1031" cy="518"/>
            </a:xfrm>
            <a:prstGeom prst="roundRect">
              <a:avLst>
                <a:gd name="adj" fmla="val 7144"/>
              </a:avLst>
            </a:prstGeom>
            <a:solidFill>
              <a:srgbClr val="FFFFFF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AutoShape 51"/>
            <p:cNvSpPr>
              <a:spLocks noChangeArrowheads="1"/>
            </p:cNvSpPr>
            <p:nvPr/>
          </p:nvSpPr>
          <p:spPr bwMode="auto">
            <a:xfrm>
              <a:off x="1066" y="2773"/>
              <a:ext cx="1032" cy="1043"/>
            </a:xfrm>
            <a:prstGeom prst="roundRect">
              <a:avLst>
                <a:gd name="adj" fmla="val 5801"/>
              </a:avLst>
            </a:prstGeom>
            <a:gradFill rotWithShape="1">
              <a:gsLst>
                <a:gs pos="0">
                  <a:srgbClr val="FDFDFB"/>
                </a:gs>
                <a:gs pos="100000">
                  <a:srgbClr val="FFE1E1"/>
                </a:gs>
              </a:gsLst>
              <a:lin ang="5400000" scaled="1"/>
            </a:gradFill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AutoShape 52"/>
            <p:cNvSpPr>
              <a:spLocks noChangeArrowheads="1"/>
            </p:cNvSpPr>
            <p:nvPr/>
          </p:nvSpPr>
          <p:spPr bwMode="auto">
            <a:xfrm>
              <a:off x="1067" y="2773"/>
              <a:ext cx="1031" cy="181"/>
            </a:xfrm>
            <a:prstGeom prst="roundRect">
              <a:avLst>
                <a:gd name="adj" fmla="val 9394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E8E6E9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Line 53"/>
            <p:cNvSpPr>
              <a:spLocks noChangeShapeType="1"/>
            </p:cNvSpPr>
            <p:nvPr/>
          </p:nvSpPr>
          <p:spPr bwMode="auto">
            <a:xfrm>
              <a:off x="1067" y="2954"/>
              <a:ext cx="1031" cy="1"/>
            </a:xfrm>
            <a:prstGeom prst="line">
              <a:avLst/>
            </a:prstGeom>
            <a:noFill/>
            <a:ln w="6350">
              <a:solidFill>
                <a:srgbClr val="949295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Text Box 54"/>
            <p:cNvSpPr txBox="1">
              <a:spLocks noChangeArrowheads="1"/>
            </p:cNvSpPr>
            <p:nvPr/>
          </p:nvSpPr>
          <p:spPr bwMode="auto">
            <a:xfrm>
              <a:off x="1067" y="2773"/>
              <a:ext cx="1031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80000" tIns="0" rIns="0" bIns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76889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Arial" charset="0"/>
                </a:rPr>
                <a:t>Attribute Set</a:t>
              </a:r>
              <a:endParaRPr kumimoji="0" lang="en-GB" sz="1800" b="1" i="1" u="none" strike="noStrike" kern="0" cap="none" spc="0" normalizeH="0" baseline="0" noProof="0" smtClean="0">
                <a:ln>
                  <a:noFill/>
                </a:ln>
                <a:solidFill>
                  <a:srgbClr val="76889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endParaRPr>
            </a:p>
          </p:txBody>
        </p:sp>
        <p:sp>
          <p:nvSpPr>
            <p:cNvPr id="79" name="Text Box 55"/>
            <p:cNvSpPr txBox="1">
              <a:spLocks noChangeArrowheads="1"/>
            </p:cNvSpPr>
            <p:nvPr/>
          </p:nvSpPr>
          <p:spPr bwMode="auto">
            <a:xfrm>
              <a:off x="1067" y="3001"/>
              <a:ext cx="1031" cy="7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0" rIns="3600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rPr>
                <a:t>type = EFW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rPr>
                <a:t>pos = PN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rPr>
                <a:t>•••</a:t>
              </a:r>
            </a:p>
          </p:txBody>
        </p:sp>
      </p:grpSp>
      <p:grpSp>
        <p:nvGrpSpPr>
          <p:cNvPr id="80" name="Group 56"/>
          <p:cNvGrpSpPr>
            <a:grpSpLocks/>
          </p:cNvGrpSpPr>
          <p:nvPr/>
        </p:nvGrpSpPr>
        <p:grpSpPr bwMode="auto">
          <a:xfrm>
            <a:off x="4041775" y="2205038"/>
            <a:ext cx="4562475" cy="2841625"/>
            <a:chOff x="755" y="1871"/>
            <a:chExt cx="2874" cy="1790"/>
          </a:xfrm>
        </p:grpSpPr>
        <p:sp>
          <p:nvSpPr>
            <p:cNvPr id="81" name="Rectangle 57"/>
            <p:cNvSpPr>
              <a:spLocks noChangeArrowheads="1"/>
            </p:cNvSpPr>
            <p:nvPr/>
          </p:nvSpPr>
          <p:spPr bwMode="auto">
            <a:xfrm>
              <a:off x="755" y="1871"/>
              <a:ext cx="2874" cy="1790"/>
            </a:xfrm>
            <a:prstGeom prst="rect">
              <a:avLst/>
            </a:prstGeom>
            <a:solidFill>
              <a:srgbClr val="E0EBDF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Text Box 58"/>
            <p:cNvSpPr txBox="1">
              <a:spLocks noChangeArrowheads="1"/>
            </p:cNvSpPr>
            <p:nvPr/>
          </p:nvSpPr>
          <p:spPr bwMode="auto">
            <a:xfrm>
              <a:off x="816" y="1947"/>
              <a:ext cx="2749" cy="352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lIns="324000" tIns="0" rIns="0" bIns="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ourier New" pitchFamily="49" charset="0"/>
                </a:rPr>
                <a:t>This is a simple sentence.</a:t>
              </a:r>
              <a:b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ourier New" pitchFamily="49" charset="0"/>
                </a:rPr>
              </a:b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ourier New" pitchFamily="49" charset="0"/>
                </a:rPr>
                <a:t>0....5....10...15...20...25</a:t>
              </a: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itchFamily="49" charset="0"/>
              </a:endParaRPr>
            </a:p>
          </p:txBody>
        </p:sp>
        <p:pic>
          <p:nvPicPr>
            <p:cNvPr id="83" name="Picture 59" descr="Annotation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0" y="2547"/>
              <a:ext cx="2752" cy="1007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</p:spPr>
        </p:pic>
        <p:sp>
          <p:nvSpPr>
            <p:cNvPr id="84" name="Text Box 60"/>
            <p:cNvSpPr txBox="1">
              <a:spLocks noChangeArrowheads="1"/>
            </p:cNvSpPr>
            <p:nvPr/>
          </p:nvSpPr>
          <p:spPr bwMode="auto">
            <a:xfrm>
              <a:off x="809" y="2351"/>
              <a:ext cx="2770" cy="192"/>
            </a:xfrm>
            <a:prstGeom prst="rect">
              <a:avLst/>
            </a:prstGeom>
            <a:solidFill>
              <a:srgbClr val="E0EBD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</a:rPr>
                <a:t>Annotations</a:t>
              </a:r>
              <a:endPara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5" name="Rectangle 61"/>
          <p:cNvSpPr>
            <a:spLocks noChangeArrowheads="1"/>
          </p:cNvSpPr>
          <p:nvPr/>
        </p:nvSpPr>
        <p:spPr bwMode="auto">
          <a:xfrm>
            <a:off x="4138613" y="3497263"/>
            <a:ext cx="4364037" cy="219075"/>
          </a:xfrm>
          <a:prstGeom prst="rect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8" name="Text Box 78"/>
          <p:cNvSpPr txBox="1">
            <a:spLocks noChangeArrowheads="1"/>
          </p:cNvSpPr>
          <p:nvPr/>
        </p:nvSpPr>
        <p:spPr bwMode="auto">
          <a:xfrm>
            <a:off x="3851275" y="3249613"/>
            <a:ext cx="2995613" cy="1322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CECFF"/>
              </a:gs>
            </a:gsLst>
            <a:lin ang="5400000" scaled="1"/>
          </a:gra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07763" dir="2700000" algn="ctr" rotWithShape="0">
              <a:srgbClr val="00354E">
                <a:alpha val="50000"/>
              </a:srgbClr>
            </a:outerShdw>
          </a:effectLst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Annotation Span Set</a:t>
            </a:r>
          </a:p>
          <a:p>
            <a:pPr algn="ctr">
              <a:spcBef>
                <a:spcPct val="50000"/>
              </a:spcBef>
            </a:pPr>
            <a:r>
              <a:rPr lang="en-US" sz="2200" i="1" kern="0" dirty="0" smtClean="0">
                <a:solidFill>
                  <a:srgbClr val="00354E"/>
                </a:solidFill>
                <a:latin typeface="Times New Roman" pitchFamily="18" charset="0"/>
                <a:cs typeface="Times New Roman" pitchFamily="18" charset="0"/>
              </a:rPr>
              <a:t>Denotes ranges of annotated textual data</a:t>
            </a:r>
            <a:endParaRPr kumimoji="0" lang="en-US" sz="2200" b="0" i="1" u="none" strike="noStrike" kern="0" cap="none" spc="0" normalizeH="0" baseline="0" noProof="0" dirty="0" smtClean="0">
              <a:ln>
                <a:noFill/>
              </a:ln>
              <a:solidFill>
                <a:srgbClr val="00354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 Box 72"/>
          <p:cNvSpPr txBox="1">
            <a:spLocks noChangeArrowheads="1"/>
          </p:cNvSpPr>
          <p:nvPr/>
        </p:nvSpPr>
        <p:spPr bwMode="auto">
          <a:xfrm>
            <a:off x="3851275" y="1385888"/>
            <a:ext cx="2995613" cy="158591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07763" dir="2700000" algn="ctr" rotWithShape="0">
              <a:srgbClr val="00354E">
                <a:alpha val="50000"/>
              </a:srgbClr>
            </a:outerShdw>
          </a:effectLst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Annotation ID</a:t>
            </a:r>
          </a:p>
          <a:p>
            <a:pPr lvl="0" algn="ctr">
              <a:spcBef>
                <a:spcPct val="50000"/>
              </a:spcBef>
            </a:pPr>
            <a:r>
              <a:rPr lang="en-US" sz="2200" i="1" kern="0" dirty="0" smtClean="0">
                <a:solidFill>
                  <a:srgbClr val="00354E"/>
                </a:solidFill>
                <a:latin typeface="Times New Roman" pitchFamily="18" charset="0"/>
                <a:cs typeface="Times New Roman" pitchFamily="18" charset="0"/>
              </a:rPr>
              <a:t>Unambiguously identifies the annotation within a document</a:t>
            </a:r>
            <a:endParaRPr kumimoji="0" lang="en-GB" sz="2200" b="0" i="1" u="none" strike="noStrike" kern="0" cap="none" spc="0" normalizeH="0" baseline="0" noProof="0" dirty="0" smtClean="0">
              <a:ln>
                <a:noFill/>
              </a:ln>
              <a:solidFill>
                <a:srgbClr val="00354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 Box 75"/>
          <p:cNvSpPr txBox="1">
            <a:spLocks noChangeArrowheads="1"/>
          </p:cNvSpPr>
          <p:nvPr/>
        </p:nvSpPr>
        <p:spPr bwMode="auto">
          <a:xfrm>
            <a:off x="3851275" y="2314575"/>
            <a:ext cx="2995613" cy="12668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CFFCC"/>
              </a:gs>
            </a:gsLst>
            <a:lin ang="5400000" scaled="1"/>
          </a:gra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07763" dir="2700000" algn="ctr" rotWithShape="0">
              <a:srgbClr val="00354E">
                <a:alpha val="50000"/>
              </a:srgbClr>
            </a:outerShdw>
          </a:effectLst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Annotation Type</a:t>
            </a:r>
          </a:p>
          <a:p>
            <a:pPr algn="ctr">
              <a:spcBef>
                <a:spcPct val="50000"/>
              </a:spcBef>
            </a:pPr>
            <a:r>
              <a:rPr lang="en-US" sz="2200" i="1" kern="0" dirty="0" smtClean="0">
                <a:solidFill>
                  <a:srgbClr val="00354E"/>
                </a:solidFill>
                <a:latin typeface="Times New Roman" pitchFamily="18" charset="0"/>
                <a:cs typeface="Times New Roman" pitchFamily="18" charset="0"/>
              </a:rPr>
              <a:t>Classifies annotations into categories</a:t>
            </a:r>
            <a:endParaRPr kumimoji="0" lang="en-US" sz="2200" b="0" i="1" u="none" strike="noStrike" kern="0" cap="none" spc="0" normalizeH="0" baseline="0" noProof="0" dirty="0" smtClean="0">
              <a:ln>
                <a:noFill/>
              </a:ln>
              <a:solidFill>
                <a:srgbClr val="00354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 Box 81"/>
          <p:cNvSpPr txBox="1">
            <a:spLocks noChangeArrowheads="1"/>
          </p:cNvSpPr>
          <p:nvPr/>
        </p:nvSpPr>
        <p:spPr bwMode="auto">
          <a:xfrm>
            <a:off x="3851275" y="4400550"/>
            <a:ext cx="2995613" cy="161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E1E1"/>
              </a:gs>
            </a:gsLst>
            <a:lin ang="5400000" scaled="1"/>
          </a:gra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07763" dir="2700000" algn="ctr" rotWithShape="0">
              <a:srgbClr val="00354E">
                <a:alpha val="50000"/>
              </a:srgbClr>
            </a:outerShdw>
          </a:effectLst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Annotation 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Attribute</a:t>
            </a:r>
            <a:r>
              <a:rPr kumimoji="0" lang="en-GB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Set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i="1" kern="0" dirty="0" smtClean="0">
                <a:solidFill>
                  <a:srgbClr val="00354E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2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354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ontains</a:t>
            </a:r>
            <a:r>
              <a:rPr kumimoji="0" lang="en-US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00354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linguistic information in the form of named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85" grpId="0" animBg="1"/>
      <p:bldP spid="88" grpId="0" animBg="1"/>
      <p:bldP spid="86" grpId="0" animBg="1"/>
      <p:bldP spid="87" grpId="0" animBg="1"/>
      <p:bldP spid="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Collection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 structure, containing (among other elements):</a:t>
            </a:r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Tcl</a:t>
            </a:r>
            <a:r>
              <a:rPr lang="en-GB" dirty="0" smtClean="0"/>
              <a:t> list object, containing the documents to be deleted (if any)</a:t>
            </a:r>
            <a:endParaRPr lang="el-GR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Tcl</a:t>
            </a:r>
            <a:r>
              <a:rPr lang="en-GB" dirty="0" smtClean="0"/>
              <a:t> command token, holding the </a:t>
            </a:r>
            <a:r>
              <a:rPr lang="en-GB" dirty="0" err="1" smtClean="0"/>
              <a:t>Tcl</a:t>
            </a:r>
            <a:r>
              <a:rPr lang="en-GB" dirty="0" smtClean="0"/>
              <a:t> command that represents the collection at the </a:t>
            </a:r>
            <a:r>
              <a:rPr lang="en-GB" dirty="0" err="1" smtClean="0"/>
              <a:t>Tcl</a:t>
            </a:r>
            <a:r>
              <a:rPr lang="en-GB" dirty="0" smtClean="0"/>
              <a:t> level</a:t>
            </a:r>
            <a:endParaRPr lang="el-GR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Tcl</a:t>
            </a:r>
            <a:r>
              <a:rPr lang="en-GB" dirty="0" smtClean="0"/>
              <a:t> Hash table that contains the attributes of the collection. Each attribute is a </a:t>
            </a:r>
            <a:r>
              <a:rPr lang="en-GB" dirty="0" err="1" smtClean="0"/>
              <a:t>Tcl</a:t>
            </a:r>
            <a:r>
              <a:rPr lang="en-GB" dirty="0" smtClean="0"/>
              <a:t> list object</a:t>
            </a:r>
            <a:endParaRPr lang="el-GR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Two </a:t>
            </a:r>
            <a:r>
              <a:rPr lang="en-GB" dirty="0" err="1" smtClean="0"/>
              <a:t>Tcl</a:t>
            </a:r>
            <a:r>
              <a:rPr lang="en-GB" dirty="0" smtClean="0"/>
              <a:t> objects that can hold arbitrary information, such as notes and associated information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Oct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Ellogon and the challenge of threads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T-Demokritos">
  <a:themeElements>
    <a:clrScheme name="boemie_ncsr 14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FF9900"/>
      </a:accent1>
      <a:accent2>
        <a:srgbClr val="336699"/>
      </a:accent2>
      <a:accent3>
        <a:srgbClr val="FFFFFF"/>
      </a:accent3>
      <a:accent4>
        <a:srgbClr val="000082"/>
      </a:accent4>
      <a:accent5>
        <a:srgbClr val="FFCAAA"/>
      </a:accent5>
      <a:accent6>
        <a:srgbClr val="2D5C8A"/>
      </a:accent6>
      <a:hlink>
        <a:srgbClr val="336699"/>
      </a:hlink>
      <a:folHlink>
        <a:srgbClr val="336699"/>
      </a:folHlink>
    </a:clrScheme>
    <a:fontScheme name="boemie_ncs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lnDef>
  </a:objectDefaults>
  <a:extraClrSchemeLst>
    <a:extraClrScheme>
      <a:clrScheme name="boemie_ncs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14">
        <a:dk1>
          <a:srgbClr val="000099"/>
        </a:dk1>
        <a:lt1>
          <a:srgbClr val="FFFFFF"/>
        </a:lt1>
        <a:dk2>
          <a:srgbClr val="003399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0082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IIT-Demokritos</Template>
  <TotalTime>1695</TotalTime>
  <Words>1335</Words>
  <Application>Microsoft Office PowerPoint</Application>
  <PresentationFormat>On-screen Show (4:3)</PresentationFormat>
  <Paragraphs>254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IIT-Demokritos</vt:lpstr>
      <vt:lpstr>Ellogon and the challenge of threads</vt:lpstr>
      <vt:lpstr>Overview</vt:lpstr>
      <vt:lpstr>The Ellogon NLP platform (1)</vt:lpstr>
      <vt:lpstr>The Ellogon NLP platform (2)</vt:lpstr>
      <vt:lpstr>The Ellogon NLP platform (4)</vt:lpstr>
      <vt:lpstr>Ellogon Architecture</vt:lpstr>
      <vt:lpstr>Ellogon Data Model</vt:lpstr>
      <vt:lpstr>Annotations</vt:lpstr>
      <vt:lpstr>The Collection</vt:lpstr>
      <vt:lpstr>The Document</vt:lpstr>
      <vt:lpstr>Attributes</vt:lpstr>
      <vt:lpstr>Annotations</vt:lpstr>
      <vt:lpstr>The object cache</vt:lpstr>
      <vt:lpstr>Why is cache important?</vt:lpstr>
      <vt:lpstr>Thread safety (1)</vt:lpstr>
      <vt:lpstr>Thread safety (2)</vt:lpstr>
      <vt:lpstr>Slide 17</vt:lpstr>
      <vt:lpstr>Can Ellogon become multi-threaded?</vt:lpstr>
      <vt:lpstr>Obstacles for multiple threads</vt:lpstr>
      <vt:lpstr>Conclusions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Itcl and TclOO</dc:title>
  <dc:creator>George</dc:creator>
  <cp:lastModifiedBy>George</cp:lastModifiedBy>
  <cp:revision>349</cp:revision>
  <dcterms:created xsi:type="dcterms:W3CDTF">2006-08-16T00:00:00Z</dcterms:created>
  <dcterms:modified xsi:type="dcterms:W3CDTF">2010-10-13T04:55:53Z</dcterms:modified>
</cp:coreProperties>
</file>